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90" r:id="rId6"/>
    <p:sldId id="283" r:id="rId7"/>
    <p:sldId id="292" r:id="rId8"/>
    <p:sldId id="293" r:id="rId9"/>
    <p:sldId id="274" r:id="rId10"/>
    <p:sldId id="295" r:id="rId11"/>
    <p:sldId id="282" r:id="rId12"/>
    <p:sldId id="284" r:id="rId13"/>
    <p:sldId id="296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F83"/>
    <a:srgbClr val="BE0F34"/>
    <a:srgbClr val="007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7" autoAdjust="0"/>
    <p:restoredTop sz="94646" autoAdjust="0"/>
  </p:normalViewPr>
  <p:slideViewPr>
    <p:cSldViewPr snapToGrid="0" snapToObjects="1">
      <p:cViewPr varScale="1">
        <p:scale>
          <a:sx n="45" d="100"/>
          <a:sy n="45" d="100"/>
        </p:scale>
        <p:origin x="11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D3F90-1D54-4F91-A3C8-CAE8BFE719A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F987439-09C9-4C82-82D1-428200FDD65A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MX" b="1" u="none" dirty="0" smtClean="0">
              <a:solidFill>
                <a:schemeClr val="tx1"/>
              </a:solidFill>
            </a:rPr>
            <a:t>Observancia de la Ley</a:t>
          </a:r>
        </a:p>
        <a:p>
          <a:r>
            <a:rPr lang="es-MX" b="1" u="none" dirty="0" smtClean="0">
              <a:solidFill>
                <a:schemeClr val="tx1"/>
              </a:solidFill>
            </a:rPr>
            <a:t>(adecuaciones y fortalecimiento)</a:t>
          </a:r>
          <a:endParaRPr lang="es-MX" b="1" u="none" dirty="0">
            <a:solidFill>
              <a:schemeClr val="tx1"/>
            </a:solidFill>
          </a:endParaRPr>
        </a:p>
      </dgm:t>
    </dgm:pt>
    <dgm:pt modelId="{F5DD902A-A94A-49A8-AFF8-10578FF9D206}" type="parTrans" cxnId="{8DA5C2B6-EFD7-4D9A-B917-5314CAF7D3B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8585EB9-BBD5-4C30-8F3B-F3A938F55E08}" type="sibTrans" cxnId="{8DA5C2B6-EFD7-4D9A-B917-5314CAF7D3B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3578C47-282D-4481-A7D0-98CF7084CD32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Sistemas</a:t>
          </a:r>
        </a:p>
        <a:p>
          <a:r>
            <a:rPr lang="es-MX" b="1" dirty="0" smtClean="0">
              <a:solidFill>
                <a:schemeClr val="tx1"/>
              </a:solidFill>
            </a:rPr>
            <a:t>(Información en tiempo real)</a:t>
          </a:r>
          <a:endParaRPr lang="es-MX" b="1" dirty="0">
            <a:solidFill>
              <a:schemeClr val="tx1"/>
            </a:solidFill>
          </a:endParaRPr>
        </a:p>
      </dgm:t>
    </dgm:pt>
    <dgm:pt modelId="{4910E434-DC52-48B0-8D77-ABCD7C16EA34}" type="parTrans" cxnId="{83DA458B-F31F-42D4-BDF4-49693A2E7BC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F435127-D95A-406F-847A-E962418EE3AE}" type="sibTrans" cxnId="{83DA458B-F31F-42D4-BDF4-49693A2E7BC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2BD8EF5-F469-4C66-9021-C747A8C51E7D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Homologación de Cuentas Públicas</a:t>
          </a:r>
          <a:endParaRPr lang="es-MX" b="1" dirty="0">
            <a:solidFill>
              <a:schemeClr val="tx1"/>
            </a:solidFill>
          </a:endParaRPr>
        </a:p>
      </dgm:t>
    </dgm:pt>
    <dgm:pt modelId="{C9FFEFD5-952F-49DF-B48F-35E27CF03ED0}" type="parTrans" cxnId="{69C452A8-0F2B-464F-9014-AB760C504EF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77376B4-A95B-480A-A1C9-72A9E0D2341F}" type="sibTrans" cxnId="{69C452A8-0F2B-464F-9014-AB760C504EF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56603C0-2C69-42E4-9316-7515CD72F32C}">
      <dgm:prSet phldrT="[Texto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Transparencia (Informes y rendición de cuentas</a:t>
          </a:r>
          <a:endParaRPr lang="es-MX" b="1" dirty="0">
            <a:solidFill>
              <a:schemeClr val="tx1"/>
            </a:solidFill>
          </a:endParaRPr>
        </a:p>
      </dgm:t>
    </dgm:pt>
    <dgm:pt modelId="{CB7FD19C-DA87-44FE-B4F7-B316E33E1CCE}" type="parTrans" cxnId="{989517F3-560C-498D-B20E-3AA0E51642C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FD785EF-5B66-4CD2-B538-7A306D1CDC0E}" type="sibTrans" cxnId="{989517F3-560C-498D-B20E-3AA0E51642C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CDD6A88-153A-4D14-A5AE-CB6163BFD9A1}" type="pres">
      <dgm:prSet presAssocID="{AB4D3F90-1D54-4F91-A3C8-CAE8BFE719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590927A-2304-40F1-9051-2E8512F0865C}" type="pres">
      <dgm:prSet presAssocID="{0F987439-09C9-4C82-82D1-428200FDD65A}" presName="node" presStyleLbl="node1" presStyleIdx="0" presStyleCnt="4" custScaleX="156905" custScaleY="1342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7A8219-3D10-4AE3-9EA4-E02731C85717}" type="pres">
      <dgm:prSet presAssocID="{0F987439-09C9-4C82-82D1-428200FDD65A}" presName="spNode" presStyleCnt="0"/>
      <dgm:spPr/>
    </dgm:pt>
    <dgm:pt modelId="{1EDE07A5-F861-4DC4-A605-C923DC95DC90}" type="pres">
      <dgm:prSet presAssocID="{A8585EB9-BBD5-4C30-8F3B-F3A938F55E08}" presName="sibTrans" presStyleLbl="sibTrans1D1" presStyleIdx="0" presStyleCnt="4"/>
      <dgm:spPr/>
      <dgm:t>
        <a:bodyPr/>
        <a:lstStyle/>
        <a:p>
          <a:endParaRPr lang="es-MX"/>
        </a:p>
      </dgm:t>
    </dgm:pt>
    <dgm:pt modelId="{5C6197EB-25A8-41C1-94C5-80FFE65BFEC0}" type="pres">
      <dgm:prSet presAssocID="{23578C47-282D-4481-A7D0-98CF7084CD32}" presName="node" presStyleLbl="node1" presStyleIdx="1" presStyleCnt="4" custScaleX="151374" custScaleY="1133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35C08A-3758-48C3-BFA1-736C48ADFE0B}" type="pres">
      <dgm:prSet presAssocID="{23578C47-282D-4481-A7D0-98CF7084CD32}" presName="spNode" presStyleCnt="0"/>
      <dgm:spPr/>
    </dgm:pt>
    <dgm:pt modelId="{FF3F2A70-0164-4AC4-A77D-7AF63E9AB4E6}" type="pres">
      <dgm:prSet presAssocID="{AF435127-D95A-406F-847A-E962418EE3AE}" presName="sibTrans" presStyleLbl="sibTrans1D1" presStyleIdx="1" presStyleCnt="4"/>
      <dgm:spPr/>
      <dgm:t>
        <a:bodyPr/>
        <a:lstStyle/>
        <a:p>
          <a:endParaRPr lang="es-MX"/>
        </a:p>
      </dgm:t>
    </dgm:pt>
    <dgm:pt modelId="{75E6D035-F61A-4189-B954-97708D3D3C22}" type="pres">
      <dgm:prSet presAssocID="{52BD8EF5-F469-4C66-9021-C747A8C51E7D}" presName="node" presStyleLbl="node1" presStyleIdx="2" presStyleCnt="4" custScaleX="1294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9611AB-BD32-4555-B692-1B5FF7BC38EE}" type="pres">
      <dgm:prSet presAssocID="{52BD8EF5-F469-4C66-9021-C747A8C51E7D}" presName="spNode" presStyleCnt="0"/>
      <dgm:spPr/>
    </dgm:pt>
    <dgm:pt modelId="{B00631DB-A526-4AC3-B9D9-276141652D03}" type="pres">
      <dgm:prSet presAssocID="{B77376B4-A95B-480A-A1C9-72A9E0D2341F}" presName="sibTrans" presStyleLbl="sibTrans1D1" presStyleIdx="2" presStyleCnt="4"/>
      <dgm:spPr/>
      <dgm:t>
        <a:bodyPr/>
        <a:lstStyle/>
        <a:p>
          <a:endParaRPr lang="es-MX"/>
        </a:p>
      </dgm:t>
    </dgm:pt>
    <dgm:pt modelId="{A2C0A66D-8C12-483D-B51C-40320F2D1CC4}" type="pres">
      <dgm:prSet presAssocID="{256603C0-2C69-42E4-9316-7515CD72F32C}" presName="node" presStyleLbl="node1" presStyleIdx="3" presStyleCnt="4" custScaleX="1535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B962E8-035D-4A88-9D0F-41C89FB0785E}" type="pres">
      <dgm:prSet presAssocID="{256603C0-2C69-42E4-9316-7515CD72F32C}" presName="spNode" presStyleCnt="0"/>
      <dgm:spPr/>
    </dgm:pt>
    <dgm:pt modelId="{E255299D-E2DC-4689-A626-49FA91DB4B7B}" type="pres">
      <dgm:prSet presAssocID="{5FD785EF-5B66-4CD2-B538-7A306D1CDC0E}" presName="sibTrans" presStyleLbl="sibTrans1D1" presStyleIdx="3" presStyleCnt="4"/>
      <dgm:spPr/>
      <dgm:t>
        <a:bodyPr/>
        <a:lstStyle/>
        <a:p>
          <a:endParaRPr lang="es-MX"/>
        </a:p>
      </dgm:t>
    </dgm:pt>
  </dgm:ptLst>
  <dgm:cxnLst>
    <dgm:cxn modelId="{989517F3-560C-498D-B20E-3AA0E51642C3}" srcId="{AB4D3F90-1D54-4F91-A3C8-CAE8BFE719A6}" destId="{256603C0-2C69-42E4-9316-7515CD72F32C}" srcOrd="3" destOrd="0" parTransId="{CB7FD19C-DA87-44FE-B4F7-B316E33E1CCE}" sibTransId="{5FD785EF-5B66-4CD2-B538-7A306D1CDC0E}"/>
    <dgm:cxn modelId="{8DA5C2B6-EFD7-4D9A-B917-5314CAF7D3BB}" srcId="{AB4D3F90-1D54-4F91-A3C8-CAE8BFE719A6}" destId="{0F987439-09C9-4C82-82D1-428200FDD65A}" srcOrd="0" destOrd="0" parTransId="{F5DD902A-A94A-49A8-AFF8-10578FF9D206}" sibTransId="{A8585EB9-BBD5-4C30-8F3B-F3A938F55E08}"/>
    <dgm:cxn modelId="{A6759997-5DDE-48A9-BBC8-A5113E8E4552}" type="presOf" srcId="{B77376B4-A95B-480A-A1C9-72A9E0D2341F}" destId="{B00631DB-A526-4AC3-B9D9-276141652D03}" srcOrd="0" destOrd="0" presId="urn:microsoft.com/office/officeart/2005/8/layout/cycle5"/>
    <dgm:cxn modelId="{67B35754-5CD5-4808-874D-6A8DFF7A706A}" type="presOf" srcId="{AF435127-D95A-406F-847A-E962418EE3AE}" destId="{FF3F2A70-0164-4AC4-A77D-7AF63E9AB4E6}" srcOrd="0" destOrd="0" presId="urn:microsoft.com/office/officeart/2005/8/layout/cycle5"/>
    <dgm:cxn modelId="{6F0CD2D2-3104-44BC-9B14-66FBE8D65CE8}" type="presOf" srcId="{52BD8EF5-F469-4C66-9021-C747A8C51E7D}" destId="{75E6D035-F61A-4189-B954-97708D3D3C22}" srcOrd="0" destOrd="0" presId="urn:microsoft.com/office/officeart/2005/8/layout/cycle5"/>
    <dgm:cxn modelId="{1033796C-DBDB-41A4-8096-30A1F184F906}" type="presOf" srcId="{23578C47-282D-4481-A7D0-98CF7084CD32}" destId="{5C6197EB-25A8-41C1-94C5-80FFE65BFEC0}" srcOrd="0" destOrd="0" presId="urn:microsoft.com/office/officeart/2005/8/layout/cycle5"/>
    <dgm:cxn modelId="{39E09FA7-0341-4B5E-980F-643CE9747384}" type="presOf" srcId="{A8585EB9-BBD5-4C30-8F3B-F3A938F55E08}" destId="{1EDE07A5-F861-4DC4-A605-C923DC95DC90}" srcOrd="0" destOrd="0" presId="urn:microsoft.com/office/officeart/2005/8/layout/cycle5"/>
    <dgm:cxn modelId="{69C452A8-0F2B-464F-9014-AB760C504EF6}" srcId="{AB4D3F90-1D54-4F91-A3C8-CAE8BFE719A6}" destId="{52BD8EF5-F469-4C66-9021-C747A8C51E7D}" srcOrd="2" destOrd="0" parTransId="{C9FFEFD5-952F-49DF-B48F-35E27CF03ED0}" sibTransId="{B77376B4-A95B-480A-A1C9-72A9E0D2341F}"/>
    <dgm:cxn modelId="{A74879CF-1C84-463C-8C26-542120B1C769}" type="presOf" srcId="{256603C0-2C69-42E4-9316-7515CD72F32C}" destId="{A2C0A66D-8C12-483D-B51C-40320F2D1CC4}" srcOrd="0" destOrd="0" presId="urn:microsoft.com/office/officeart/2005/8/layout/cycle5"/>
    <dgm:cxn modelId="{F8D3046E-E799-458F-AF86-D81E5E162EC4}" type="presOf" srcId="{5FD785EF-5B66-4CD2-B538-7A306D1CDC0E}" destId="{E255299D-E2DC-4689-A626-49FA91DB4B7B}" srcOrd="0" destOrd="0" presId="urn:microsoft.com/office/officeart/2005/8/layout/cycle5"/>
    <dgm:cxn modelId="{3D32C7D0-96F0-485A-B80A-3E1589DC0558}" type="presOf" srcId="{0F987439-09C9-4C82-82D1-428200FDD65A}" destId="{A590927A-2304-40F1-9051-2E8512F0865C}" srcOrd="0" destOrd="0" presId="urn:microsoft.com/office/officeart/2005/8/layout/cycle5"/>
    <dgm:cxn modelId="{83DA458B-F31F-42D4-BDF4-49693A2E7BC5}" srcId="{AB4D3F90-1D54-4F91-A3C8-CAE8BFE719A6}" destId="{23578C47-282D-4481-A7D0-98CF7084CD32}" srcOrd="1" destOrd="0" parTransId="{4910E434-DC52-48B0-8D77-ABCD7C16EA34}" sibTransId="{AF435127-D95A-406F-847A-E962418EE3AE}"/>
    <dgm:cxn modelId="{549EE038-41FA-4245-95FD-6EACBA00E2C8}" type="presOf" srcId="{AB4D3F90-1D54-4F91-A3C8-CAE8BFE719A6}" destId="{7CDD6A88-153A-4D14-A5AE-CB6163BFD9A1}" srcOrd="0" destOrd="0" presId="urn:microsoft.com/office/officeart/2005/8/layout/cycle5"/>
    <dgm:cxn modelId="{86F126E3-083E-481A-8B80-7C9CADBFAA91}" type="presParOf" srcId="{7CDD6A88-153A-4D14-A5AE-CB6163BFD9A1}" destId="{A590927A-2304-40F1-9051-2E8512F0865C}" srcOrd="0" destOrd="0" presId="urn:microsoft.com/office/officeart/2005/8/layout/cycle5"/>
    <dgm:cxn modelId="{C8CEDB00-644F-4CA1-939C-54C95B72DEB2}" type="presParOf" srcId="{7CDD6A88-153A-4D14-A5AE-CB6163BFD9A1}" destId="{C57A8219-3D10-4AE3-9EA4-E02731C85717}" srcOrd="1" destOrd="0" presId="urn:microsoft.com/office/officeart/2005/8/layout/cycle5"/>
    <dgm:cxn modelId="{DB658FD5-D96A-4881-8270-9826F76273F0}" type="presParOf" srcId="{7CDD6A88-153A-4D14-A5AE-CB6163BFD9A1}" destId="{1EDE07A5-F861-4DC4-A605-C923DC95DC90}" srcOrd="2" destOrd="0" presId="urn:microsoft.com/office/officeart/2005/8/layout/cycle5"/>
    <dgm:cxn modelId="{07AF89B9-4DC0-4594-9874-E517E60A8F59}" type="presParOf" srcId="{7CDD6A88-153A-4D14-A5AE-CB6163BFD9A1}" destId="{5C6197EB-25A8-41C1-94C5-80FFE65BFEC0}" srcOrd="3" destOrd="0" presId="urn:microsoft.com/office/officeart/2005/8/layout/cycle5"/>
    <dgm:cxn modelId="{AED1B46C-A01F-4046-80ED-9000E7F2E719}" type="presParOf" srcId="{7CDD6A88-153A-4D14-A5AE-CB6163BFD9A1}" destId="{3C35C08A-3758-48C3-BFA1-736C48ADFE0B}" srcOrd="4" destOrd="0" presId="urn:microsoft.com/office/officeart/2005/8/layout/cycle5"/>
    <dgm:cxn modelId="{8520B239-4E55-43E6-8ACF-A1A6863713A6}" type="presParOf" srcId="{7CDD6A88-153A-4D14-A5AE-CB6163BFD9A1}" destId="{FF3F2A70-0164-4AC4-A77D-7AF63E9AB4E6}" srcOrd="5" destOrd="0" presId="urn:microsoft.com/office/officeart/2005/8/layout/cycle5"/>
    <dgm:cxn modelId="{08BC04F9-DA1E-47BD-B22A-141914D241E8}" type="presParOf" srcId="{7CDD6A88-153A-4D14-A5AE-CB6163BFD9A1}" destId="{75E6D035-F61A-4189-B954-97708D3D3C22}" srcOrd="6" destOrd="0" presId="urn:microsoft.com/office/officeart/2005/8/layout/cycle5"/>
    <dgm:cxn modelId="{FC9E96F0-F4EB-4E52-8B6B-5C7531B83F30}" type="presParOf" srcId="{7CDD6A88-153A-4D14-A5AE-CB6163BFD9A1}" destId="{7D9611AB-BD32-4555-B692-1B5FF7BC38EE}" srcOrd="7" destOrd="0" presId="urn:microsoft.com/office/officeart/2005/8/layout/cycle5"/>
    <dgm:cxn modelId="{F9BA5CB9-ED50-4385-8824-41DF5A399930}" type="presParOf" srcId="{7CDD6A88-153A-4D14-A5AE-CB6163BFD9A1}" destId="{B00631DB-A526-4AC3-B9D9-276141652D03}" srcOrd="8" destOrd="0" presId="urn:microsoft.com/office/officeart/2005/8/layout/cycle5"/>
    <dgm:cxn modelId="{4795FFE1-DA2B-4BFA-A0A9-EC7A24404979}" type="presParOf" srcId="{7CDD6A88-153A-4D14-A5AE-CB6163BFD9A1}" destId="{A2C0A66D-8C12-483D-B51C-40320F2D1CC4}" srcOrd="9" destOrd="0" presId="urn:microsoft.com/office/officeart/2005/8/layout/cycle5"/>
    <dgm:cxn modelId="{B70DF93E-D964-49CA-A2F7-5C3ED603245E}" type="presParOf" srcId="{7CDD6A88-153A-4D14-A5AE-CB6163BFD9A1}" destId="{BCB962E8-035D-4A88-9D0F-41C89FB0785E}" srcOrd="10" destOrd="0" presId="urn:microsoft.com/office/officeart/2005/8/layout/cycle5"/>
    <dgm:cxn modelId="{7153FBB1-A0B1-4BE9-A80C-F83E4FC160BA}" type="presParOf" srcId="{7CDD6A88-153A-4D14-A5AE-CB6163BFD9A1}" destId="{E255299D-E2DC-4689-A626-49FA91DB4B7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65CA9C-B9AC-4011-9C2C-38E77D2AE541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D21C5F3F-A4AE-41C7-A939-CEDEF0FF11D1}">
      <dgm:prSet phldrT="[Texto]"/>
      <dgm:spPr/>
      <dgm:t>
        <a:bodyPr/>
        <a:lstStyle/>
        <a:p>
          <a:r>
            <a:rPr lang="es-MX" dirty="0" smtClean="0"/>
            <a:t>Modificación Normativa</a:t>
          </a:r>
        </a:p>
        <a:p>
          <a:r>
            <a:rPr lang="es-MX" dirty="0" smtClean="0"/>
            <a:t>(DOF 30 dic 2015)</a:t>
          </a:r>
        </a:p>
        <a:p>
          <a:r>
            <a:rPr lang="es-MX" dirty="0" smtClean="0"/>
            <a:t>Artículo 11, fracción XII</a:t>
          </a:r>
          <a:endParaRPr lang="es-MX" dirty="0"/>
        </a:p>
      </dgm:t>
    </dgm:pt>
    <dgm:pt modelId="{DE7DC994-F9C4-4F42-BE13-32F30D60ED4A}" type="parTrans" cxnId="{BCBE9A41-9390-4CB0-AAB0-4AE9707D6022}">
      <dgm:prSet/>
      <dgm:spPr/>
      <dgm:t>
        <a:bodyPr/>
        <a:lstStyle/>
        <a:p>
          <a:endParaRPr lang="es-MX"/>
        </a:p>
      </dgm:t>
    </dgm:pt>
    <dgm:pt modelId="{F529AED0-B568-4BBB-9F3A-8F417B29A80B}" type="sibTrans" cxnId="{BCBE9A41-9390-4CB0-AAB0-4AE9707D6022}">
      <dgm:prSet/>
      <dgm:spPr/>
      <dgm:t>
        <a:bodyPr/>
        <a:lstStyle/>
        <a:p>
          <a:endParaRPr lang="es-MX"/>
        </a:p>
      </dgm:t>
    </dgm:pt>
    <dgm:pt modelId="{B8E31949-FC76-41F0-BC2D-F623E9BD37D3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MX" sz="1600" b="1" dirty="0" err="1" smtClean="0">
              <a:solidFill>
                <a:schemeClr val="tx1"/>
              </a:solidFill>
            </a:rPr>
            <a:t>CONAC´s</a:t>
          </a:r>
          <a:r>
            <a:rPr lang="es-MX" sz="1600" b="1" dirty="0" smtClean="0">
              <a:solidFill>
                <a:schemeClr val="tx1"/>
              </a:solidFill>
            </a:rPr>
            <a:t> Estatales</a:t>
          </a:r>
        </a:p>
        <a:p>
          <a:r>
            <a:rPr lang="es-MX" sz="1600" dirty="0" smtClean="0">
              <a:solidFill>
                <a:schemeClr val="tx1"/>
              </a:solidFill>
            </a:rPr>
            <a:t>Reglas de Operación </a:t>
          </a:r>
          <a:r>
            <a:rPr lang="es-MX" sz="1400" dirty="0" smtClean="0">
              <a:solidFill>
                <a:schemeClr val="tx1"/>
              </a:solidFill>
            </a:rPr>
            <a:t>(DOF 29 febrero 2016)</a:t>
          </a:r>
          <a:endParaRPr lang="es-MX" sz="1400" dirty="0">
            <a:solidFill>
              <a:schemeClr val="tx1"/>
            </a:solidFill>
          </a:endParaRPr>
        </a:p>
      </dgm:t>
    </dgm:pt>
    <dgm:pt modelId="{FDF02D14-21E5-41BB-AC57-2965EC264696}" type="parTrans" cxnId="{A8553A44-C9CD-4E5F-8111-BF835C66CFB2}">
      <dgm:prSet/>
      <dgm:spPr/>
      <dgm:t>
        <a:bodyPr/>
        <a:lstStyle/>
        <a:p>
          <a:endParaRPr lang="es-MX"/>
        </a:p>
      </dgm:t>
    </dgm:pt>
    <dgm:pt modelId="{847BCEC9-63B7-41CC-90CC-80325E80B64A}" type="sibTrans" cxnId="{A8553A44-C9CD-4E5F-8111-BF835C66CFB2}">
      <dgm:prSet/>
      <dgm:spPr/>
      <dgm:t>
        <a:bodyPr/>
        <a:lstStyle/>
        <a:p>
          <a:endParaRPr lang="es-MX"/>
        </a:p>
      </dgm:t>
    </dgm:pt>
    <dgm:pt modelId="{50ABAC84-0BCE-48D6-9DB5-08EA9581C871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MX" sz="1600" dirty="0" smtClean="0"/>
            <a:t>Entidad de Fiscalización Superior de la Entidad Federativa</a:t>
          </a:r>
          <a:endParaRPr lang="es-MX" sz="1600" dirty="0"/>
        </a:p>
      </dgm:t>
    </dgm:pt>
    <dgm:pt modelId="{ED094797-F76D-4301-8065-C1EA900DD5B1}" type="parTrans" cxnId="{F777E2A2-8609-4B78-8FE5-6001A4B19CF2}">
      <dgm:prSet/>
      <dgm:spPr/>
      <dgm:t>
        <a:bodyPr/>
        <a:lstStyle/>
        <a:p>
          <a:endParaRPr lang="es-MX"/>
        </a:p>
      </dgm:t>
    </dgm:pt>
    <dgm:pt modelId="{38883C56-5C85-41BD-B8FF-8EA2D1A7203E}" type="sibTrans" cxnId="{F777E2A2-8609-4B78-8FE5-6001A4B19CF2}">
      <dgm:prSet/>
      <dgm:spPr/>
      <dgm:t>
        <a:bodyPr/>
        <a:lstStyle/>
        <a:p>
          <a:endParaRPr lang="es-MX"/>
        </a:p>
      </dgm:t>
    </dgm:pt>
    <dgm:pt modelId="{9B209B57-1E88-43BC-B926-255B83B3AEDF}">
      <dgm:prSet custT="1"/>
      <dgm:spPr/>
      <dgm:t>
        <a:bodyPr/>
        <a:lstStyle/>
        <a:p>
          <a:r>
            <a:rPr lang="es-MX" sz="1600" dirty="0" smtClean="0"/>
            <a:t>Regla 12, fracción VII: recibir la información de los entes públicos, elaborar un informe y remitirlo a la entidad de fiscalización superior de la entidad federativa.</a:t>
          </a:r>
          <a:endParaRPr lang="es-MX" sz="1600" dirty="0"/>
        </a:p>
      </dgm:t>
    </dgm:pt>
    <dgm:pt modelId="{96444CDD-EA8E-4745-ACD7-743CF1A0AAF1}" type="parTrans" cxnId="{3946D18A-B8DA-4D79-94D4-150F6921402D}">
      <dgm:prSet/>
      <dgm:spPr/>
      <dgm:t>
        <a:bodyPr/>
        <a:lstStyle/>
        <a:p>
          <a:endParaRPr lang="es-MX"/>
        </a:p>
      </dgm:t>
    </dgm:pt>
    <dgm:pt modelId="{7718F2B0-95D4-4AA3-8827-B026976DCFA9}" type="sibTrans" cxnId="{3946D18A-B8DA-4D79-94D4-150F6921402D}">
      <dgm:prSet/>
      <dgm:spPr/>
      <dgm:t>
        <a:bodyPr/>
        <a:lstStyle/>
        <a:p>
          <a:endParaRPr lang="es-MX"/>
        </a:p>
      </dgm:t>
    </dgm:pt>
    <dgm:pt modelId="{ED23CFC6-4C8C-46FD-8370-4BE0AC3919B8}">
      <dgm:prSet phldrT="[Texto]" custT="1"/>
      <dgm:spPr/>
      <dgm:t>
        <a:bodyPr/>
        <a:lstStyle/>
        <a:p>
          <a:r>
            <a:rPr lang="es-MX" sz="1600" dirty="0" smtClean="0"/>
            <a:t>Homologar criterios para determinar el avance en la armonización de la contabilidad</a:t>
          </a:r>
          <a:endParaRPr lang="es-MX" sz="1600" dirty="0"/>
        </a:p>
      </dgm:t>
    </dgm:pt>
    <dgm:pt modelId="{B4D547C9-052E-4894-A54F-9327A1F8B71A}" type="parTrans" cxnId="{18CD422F-E9BE-4A87-8743-AA9A48AB020E}">
      <dgm:prSet/>
      <dgm:spPr/>
      <dgm:t>
        <a:bodyPr/>
        <a:lstStyle/>
        <a:p>
          <a:endParaRPr lang="es-MX"/>
        </a:p>
      </dgm:t>
    </dgm:pt>
    <dgm:pt modelId="{8BCF0E37-6B8D-4888-BABD-5F56FE74A15B}" type="sibTrans" cxnId="{18CD422F-E9BE-4A87-8743-AA9A48AB020E}">
      <dgm:prSet/>
      <dgm:spPr/>
      <dgm:t>
        <a:bodyPr/>
        <a:lstStyle/>
        <a:p>
          <a:endParaRPr lang="es-MX"/>
        </a:p>
      </dgm:t>
    </dgm:pt>
    <dgm:pt modelId="{7A9A7F26-7EB6-42EC-BFC4-DFD2785BC5E2}">
      <dgm:prSet phldrT="[Texto]" custT="1"/>
      <dgm:spPr/>
      <dgm:t>
        <a:bodyPr/>
        <a:lstStyle/>
        <a:p>
          <a:r>
            <a:rPr lang="es-MX" sz="1400" dirty="0" smtClean="0"/>
            <a:t>Apoyarse de ASOFIS para facilitar la implementación</a:t>
          </a:r>
          <a:endParaRPr lang="es-MX" sz="1400" dirty="0"/>
        </a:p>
      </dgm:t>
    </dgm:pt>
    <dgm:pt modelId="{19BF52E8-BA2F-4399-B851-916811086DFC}" type="parTrans" cxnId="{A16348CC-120D-4F73-BB11-E5D63FA9E099}">
      <dgm:prSet/>
      <dgm:spPr/>
      <dgm:t>
        <a:bodyPr/>
        <a:lstStyle/>
        <a:p>
          <a:endParaRPr lang="es-MX"/>
        </a:p>
      </dgm:t>
    </dgm:pt>
    <dgm:pt modelId="{BC0A832C-427F-49D8-B175-E0F3282EC4CE}" type="sibTrans" cxnId="{A16348CC-120D-4F73-BB11-E5D63FA9E099}">
      <dgm:prSet/>
      <dgm:spPr/>
      <dgm:t>
        <a:bodyPr/>
        <a:lstStyle/>
        <a:p>
          <a:endParaRPr lang="es-MX"/>
        </a:p>
      </dgm:t>
    </dgm:pt>
    <dgm:pt modelId="{026EDD34-9FFE-428C-8F9F-8735697DC0B9}">
      <dgm:prSet custT="1"/>
      <dgm:spPr/>
      <dgm:t>
        <a:bodyPr/>
        <a:lstStyle/>
        <a:p>
          <a:r>
            <a:rPr lang="es-MX" sz="1600" dirty="0" smtClean="0"/>
            <a:t>Antes: El titular de UCG dar seguimiento, orientar </a:t>
          </a:r>
          <a:r>
            <a:rPr lang="es-MX" sz="1600" dirty="0" smtClean="0">
              <a:solidFill>
                <a:schemeClr val="tx1"/>
              </a:solidFill>
            </a:rPr>
            <a:t>y </a:t>
          </a:r>
          <a:r>
            <a:rPr lang="es-MX" sz="1600" b="1" dirty="0" smtClean="0">
              <a:solidFill>
                <a:schemeClr val="tx1"/>
              </a:solidFill>
            </a:rPr>
            <a:t>evaluar</a:t>
          </a:r>
          <a:r>
            <a:rPr lang="es-MX" sz="1600" dirty="0" smtClean="0">
              <a:solidFill>
                <a:schemeClr val="tx1"/>
              </a:solidFill>
            </a:rPr>
            <a:t> </a:t>
          </a:r>
          <a:r>
            <a:rPr lang="es-MX" sz="1600" dirty="0" smtClean="0"/>
            <a:t>los avances en la contabilidad.</a:t>
          </a:r>
          <a:endParaRPr lang="es-MX" sz="1600" dirty="0"/>
        </a:p>
      </dgm:t>
    </dgm:pt>
    <dgm:pt modelId="{D407C37B-AF52-4838-9A29-3FC6F1BF12C6}" type="parTrans" cxnId="{A9C9E17E-F380-4A41-AA63-B58AF97AAE90}">
      <dgm:prSet/>
      <dgm:spPr/>
      <dgm:t>
        <a:bodyPr/>
        <a:lstStyle/>
        <a:p>
          <a:endParaRPr lang="es-MX"/>
        </a:p>
      </dgm:t>
    </dgm:pt>
    <dgm:pt modelId="{4D1803CC-C868-4E03-9A26-BAFB398EF23A}" type="sibTrans" cxnId="{A9C9E17E-F380-4A41-AA63-B58AF97AAE90}">
      <dgm:prSet/>
      <dgm:spPr/>
      <dgm:t>
        <a:bodyPr/>
        <a:lstStyle/>
        <a:p>
          <a:endParaRPr lang="es-MX"/>
        </a:p>
      </dgm:t>
    </dgm:pt>
    <dgm:pt modelId="{F8D8807A-922C-4D44-9981-EADAAB5986BD}">
      <dgm:prSet custT="1"/>
      <dgm:spPr/>
      <dgm:t>
        <a:bodyPr/>
        <a:lstStyle/>
        <a:p>
          <a:endParaRPr lang="es-MX" sz="1400" dirty="0"/>
        </a:p>
      </dgm:t>
    </dgm:pt>
    <dgm:pt modelId="{5D006A1E-2C6B-4340-A298-E39D0932FB73}" type="parTrans" cxnId="{B0B325CE-2D1C-4C89-9804-7B5BEF3389EF}">
      <dgm:prSet/>
      <dgm:spPr/>
      <dgm:t>
        <a:bodyPr/>
        <a:lstStyle/>
        <a:p>
          <a:endParaRPr lang="es-MX"/>
        </a:p>
      </dgm:t>
    </dgm:pt>
    <dgm:pt modelId="{CA602319-10FC-4F9A-B80D-CB8D0A2FAE53}" type="sibTrans" cxnId="{B0B325CE-2D1C-4C89-9804-7B5BEF3389EF}">
      <dgm:prSet/>
      <dgm:spPr/>
      <dgm:t>
        <a:bodyPr/>
        <a:lstStyle/>
        <a:p>
          <a:endParaRPr lang="es-MX"/>
        </a:p>
      </dgm:t>
    </dgm:pt>
    <dgm:pt modelId="{19BD999B-1A33-4BA1-B784-98801A355C7D}">
      <dgm:prSet custT="1"/>
      <dgm:spPr/>
      <dgm:t>
        <a:bodyPr/>
        <a:lstStyle/>
        <a:p>
          <a:r>
            <a:rPr lang="es-MX" sz="1600" dirty="0" smtClean="0"/>
            <a:t>Ahora: Dar</a:t>
          </a:r>
          <a:r>
            <a:rPr lang="es-MX" sz="1600" b="1" dirty="0" smtClean="0"/>
            <a:t> </a:t>
          </a:r>
          <a:r>
            <a:rPr lang="es-MX" sz="1600" b="1" dirty="0" smtClean="0">
              <a:solidFill>
                <a:srgbClr val="C00000"/>
              </a:solidFill>
            </a:rPr>
            <a:t>seguimiento </a:t>
          </a:r>
          <a:r>
            <a:rPr lang="es-MX" sz="1600" dirty="0" smtClean="0"/>
            <a:t>a los avances en la armonización de la contabilidad, con base en la información que remitan los </a:t>
          </a:r>
          <a:r>
            <a:rPr lang="es-MX" sz="1600" b="1" dirty="0" err="1" smtClean="0">
              <a:solidFill>
                <a:srgbClr val="C00000"/>
              </a:solidFill>
            </a:rPr>
            <a:t>CONAC´s</a:t>
          </a:r>
          <a:r>
            <a:rPr lang="es-MX" sz="1600" b="1" dirty="0" smtClean="0">
              <a:solidFill>
                <a:srgbClr val="C00000"/>
              </a:solidFill>
            </a:rPr>
            <a:t> Estatales</a:t>
          </a:r>
          <a:endParaRPr lang="es-MX" sz="1600" b="1" dirty="0">
            <a:solidFill>
              <a:srgbClr val="C00000"/>
            </a:solidFill>
          </a:endParaRPr>
        </a:p>
      </dgm:t>
    </dgm:pt>
    <dgm:pt modelId="{C3056A3C-BFD3-4042-B326-D7AA26595103}" type="parTrans" cxnId="{2A2BA604-B346-4890-90F3-BE84D4123EA1}">
      <dgm:prSet/>
      <dgm:spPr/>
      <dgm:t>
        <a:bodyPr/>
        <a:lstStyle/>
        <a:p>
          <a:endParaRPr lang="es-MX"/>
        </a:p>
      </dgm:t>
    </dgm:pt>
    <dgm:pt modelId="{E6609530-7085-42DB-9645-ADCB3B27515B}" type="sibTrans" cxnId="{2A2BA604-B346-4890-90F3-BE84D4123EA1}">
      <dgm:prSet/>
      <dgm:spPr/>
      <dgm:t>
        <a:bodyPr/>
        <a:lstStyle/>
        <a:p>
          <a:endParaRPr lang="es-MX"/>
        </a:p>
      </dgm:t>
    </dgm:pt>
    <dgm:pt modelId="{9E126CF0-218A-4A19-8FAB-A864DA74D8D6}">
      <dgm:prSet custT="1"/>
      <dgm:spPr/>
      <dgm:t>
        <a:bodyPr/>
        <a:lstStyle/>
        <a:p>
          <a:endParaRPr lang="es-MX" sz="400" dirty="0"/>
        </a:p>
      </dgm:t>
    </dgm:pt>
    <dgm:pt modelId="{4AF0C147-84FA-4772-AD6E-7432872DE077}" type="parTrans" cxnId="{20B6A5FF-BD80-4743-899D-5D6838046DAD}">
      <dgm:prSet/>
      <dgm:spPr/>
      <dgm:t>
        <a:bodyPr/>
        <a:lstStyle/>
        <a:p>
          <a:endParaRPr lang="es-MX"/>
        </a:p>
      </dgm:t>
    </dgm:pt>
    <dgm:pt modelId="{D5444C19-C838-4165-B17B-F993BAC38360}" type="sibTrans" cxnId="{20B6A5FF-BD80-4743-899D-5D6838046DAD}">
      <dgm:prSet/>
      <dgm:spPr/>
      <dgm:t>
        <a:bodyPr/>
        <a:lstStyle/>
        <a:p>
          <a:endParaRPr lang="es-MX"/>
        </a:p>
      </dgm:t>
    </dgm:pt>
    <dgm:pt modelId="{DBA9D2F1-1A4D-40E6-8E5E-74102DFEB4AE}">
      <dgm:prSet custT="1"/>
      <dgm:spPr/>
      <dgm:t>
        <a:bodyPr/>
        <a:lstStyle/>
        <a:p>
          <a:r>
            <a:rPr lang="es-MX" sz="1600" dirty="0" smtClean="0"/>
            <a:t>Fracción VIII, presentarlo a CONAC  </a:t>
          </a:r>
          <a:r>
            <a:rPr lang="es-MX" sz="1600" dirty="0" smtClean="0">
              <a:solidFill>
                <a:srgbClr val="C00000"/>
              </a:solidFill>
            </a:rPr>
            <a:t>previamente validado por la Entidad de Fiscalización Superior de la Entidad Federativa</a:t>
          </a:r>
          <a:endParaRPr lang="es-MX" sz="1600" dirty="0">
            <a:solidFill>
              <a:srgbClr val="C00000"/>
            </a:solidFill>
          </a:endParaRPr>
        </a:p>
      </dgm:t>
    </dgm:pt>
    <dgm:pt modelId="{079D9937-11E1-468D-85D2-41436D3A39AB}" type="parTrans" cxnId="{28F6E7F1-9D10-402A-8221-27280AD6DFEC}">
      <dgm:prSet/>
      <dgm:spPr/>
      <dgm:t>
        <a:bodyPr/>
        <a:lstStyle/>
        <a:p>
          <a:endParaRPr lang="es-MX"/>
        </a:p>
      </dgm:t>
    </dgm:pt>
    <dgm:pt modelId="{4FB65DF5-804E-482E-B23B-2842B6AC484C}" type="sibTrans" cxnId="{28F6E7F1-9D10-402A-8221-27280AD6DFEC}">
      <dgm:prSet/>
      <dgm:spPr/>
      <dgm:t>
        <a:bodyPr/>
        <a:lstStyle/>
        <a:p>
          <a:endParaRPr lang="es-MX"/>
        </a:p>
      </dgm:t>
    </dgm:pt>
    <dgm:pt modelId="{E4624D61-03B7-4DB9-98C8-3636F4D7B434}">
      <dgm:prSet custT="1"/>
      <dgm:spPr/>
      <dgm:t>
        <a:bodyPr/>
        <a:lstStyle/>
        <a:p>
          <a:endParaRPr lang="es-MX" sz="500" dirty="0"/>
        </a:p>
      </dgm:t>
    </dgm:pt>
    <dgm:pt modelId="{45AA3E0B-434A-42A2-A925-842E3F94A724}" type="parTrans" cxnId="{8D7C4BAC-FC4E-4090-9D8B-2EAC9A25360E}">
      <dgm:prSet/>
      <dgm:spPr/>
      <dgm:t>
        <a:bodyPr/>
        <a:lstStyle/>
        <a:p>
          <a:endParaRPr lang="es-MX"/>
        </a:p>
      </dgm:t>
    </dgm:pt>
    <dgm:pt modelId="{02EF57CB-7A52-49ED-AA5F-303F4E574901}" type="sibTrans" cxnId="{8D7C4BAC-FC4E-4090-9D8B-2EAC9A25360E}">
      <dgm:prSet/>
      <dgm:spPr/>
      <dgm:t>
        <a:bodyPr/>
        <a:lstStyle/>
        <a:p>
          <a:endParaRPr lang="es-MX"/>
        </a:p>
      </dgm:t>
    </dgm:pt>
    <dgm:pt modelId="{CFA28794-F17C-46A1-941E-74FE9C2CA537}">
      <dgm:prSet phldrT="[Texto]" custT="1"/>
      <dgm:spPr/>
      <dgm:t>
        <a:bodyPr/>
        <a:lstStyle/>
        <a:p>
          <a:endParaRPr lang="es-MX" sz="400" dirty="0"/>
        </a:p>
      </dgm:t>
    </dgm:pt>
    <dgm:pt modelId="{78C840E4-0ACA-455C-B882-53BBF175D3DB}" type="parTrans" cxnId="{3DDBFB75-9E73-45DA-B758-50D27666FA28}">
      <dgm:prSet/>
      <dgm:spPr/>
      <dgm:t>
        <a:bodyPr/>
        <a:lstStyle/>
        <a:p>
          <a:endParaRPr lang="es-MX"/>
        </a:p>
      </dgm:t>
    </dgm:pt>
    <dgm:pt modelId="{33D4BA8B-CBE5-48FE-80DC-D3F89F2EDB8E}" type="sibTrans" cxnId="{3DDBFB75-9E73-45DA-B758-50D27666FA28}">
      <dgm:prSet/>
      <dgm:spPr/>
      <dgm:t>
        <a:bodyPr/>
        <a:lstStyle/>
        <a:p>
          <a:endParaRPr lang="es-MX"/>
        </a:p>
      </dgm:t>
    </dgm:pt>
    <dgm:pt modelId="{6332D731-E407-4EA0-BD32-F255577027F8}" type="pres">
      <dgm:prSet presAssocID="{CD65CA9C-B9AC-4011-9C2C-38E77D2AE54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6F96183-3884-4A5E-B512-FFF18FF6E576}" type="pres">
      <dgm:prSet presAssocID="{D21C5F3F-A4AE-41C7-A939-CEDEF0FF11D1}" presName="linNode" presStyleCnt="0"/>
      <dgm:spPr/>
      <dgm:t>
        <a:bodyPr/>
        <a:lstStyle/>
        <a:p>
          <a:endParaRPr lang="es-MX"/>
        </a:p>
      </dgm:t>
    </dgm:pt>
    <dgm:pt modelId="{232D74A2-C8C5-4F8F-9F79-447463A11C4B}" type="pres">
      <dgm:prSet presAssocID="{D21C5F3F-A4AE-41C7-A939-CEDEF0FF11D1}" presName="parentShp" presStyleLbl="node1" presStyleIdx="0" presStyleCnt="3" custScaleX="5574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598E70-9C5E-4A64-A9E5-B12D7942BCD0}" type="pres">
      <dgm:prSet presAssocID="{D21C5F3F-A4AE-41C7-A939-CEDEF0FF11D1}" presName="childShp" presStyleLbl="bgAccFollowNode1" presStyleIdx="0" presStyleCnt="3" custScaleX="125683" custScaleY="164932" custLinFactNeighborX="7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F1081D-21F6-4A29-B3A0-DE16F89A724E}" type="pres">
      <dgm:prSet presAssocID="{F529AED0-B568-4BBB-9F3A-8F417B29A80B}" presName="spacing" presStyleCnt="0"/>
      <dgm:spPr/>
      <dgm:t>
        <a:bodyPr/>
        <a:lstStyle/>
        <a:p>
          <a:endParaRPr lang="es-MX"/>
        </a:p>
      </dgm:t>
    </dgm:pt>
    <dgm:pt modelId="{AF725768-42D1-405C-882A-97EB5DFFB91B}" type="pres">
      <dgm:prSet presAssocID="{B8E31949-FC76-41F0-BC2D-F623E9BD37D3}" presName="linNode" presStyleCnt="0"/>
      <dgm:spPr/>
      <dgm:t>
        <a:bodyPr/>
        <a:lstStyle/>
        <a:p>
          <a:endParaRPr lang="es-MX"/>
        </a:p>
      </dgm:t>
    </dgm:pt>
    <dgm:pt modelId="{348941AD-87F3-4E05-B83E-FB25B6485570}" type="pres">
      <dgm:prSet presAssocID="{B8E31949-FC76-41F0-BC2D-F623E9BD37D3}" presName="parentShp" presStyleLbl="node1" presStyleIdx="1" presStyleCnt="3" custScaleX="55637" custScaleY="94403" custLinFactNeighborX="252" custLinFactNeighborY="-21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A3AE5C-2B7C-409F-8483-98FEFCA79C75}" type="pres">
      <dgm:prSet presAssocID="{B8E31949-FC76-41F0-BC2D-F623E9BD37D3}" presName="childShp" presStyleLbl="bgAccFollowNode1" presStyleIdx="1" presStyleCnt="3" custScaleX="125705" custScaleY="156429" custLinFactNeighborX="1512" custLinFactNeighborY="-67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C553E8-7F5A-438E-B1F9-7910C770290D}" type="pres">
      <dgm:prSet presAssocID="{847BCEC9-63B7-41CC-90CC-80325E80B64A}" presName="spacing" presStyleCnt="0"/>
      <dgm:spPr/>
      <dgm:t>
        <a:bodyPr/>
        <a:lstStyle/>
        <a:p>
          <a:endParaRPr lang="es-MX"/>
        </a:p>
      </dgm:t>
    </dgm:pt>
    <dgm:pt modelId="{4A71EBF2-45D8-4B16-B5AE-969021F351B5}" type="pres">
      <dgm:prSet presAssocID="{50ABAC84-0BCE-48D6-9DB5-08EA9581C871}" presName="linNode" presStyleCnt="0"/>
      <dgm:spPr/>
      <dgm:t>
        <a:bodyPr/>
        <a:lstStyle/>
        <a:p>
          <a:endParaRPr lang="es-MX"/>
        </a:p>
      </dgm:t>
    </dgm:pt>
    <dgm:pt modelId="{417B407C-C151-4E58-A0FB-49DBC446A36F}" type="pres">
      <dgm:prSet presAssocID="{50ABAC84-0BCE-48D6-9DB5-08EA9581C871}" presName="parentShp" presStyleLbl="node1" presStyleIdx="2" presStyleCnt="3" custScaleX="57400" custScaleY="90074" custLinFactNeighborX="-1035" custLinFactNeighborY="-265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A24AE0-492A-42FE-8CAE-88C9BBDE38E9}" type="pres">
      <dgm:prSet presAssocID="{50ABAC84-0BCE-48D6-9DB5-08EA9581C871}" presName="childShp" presStyleLbl="bgAccFollowNode1" presStyleIdx="2" presStyleCnt="3" custScaleX="121954" custScaleY="94737" custLinFactNeighborX="-263" custLinFactNeighborY="-258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AC7DADB-D6FF-4829-92E5-DA6AD26D0F06}" type="presOf" srcId="{CD65CA9C-B9AC-4011-9C2C-38E77D2AE541}" destId="{6332D731-E407-4EA0-BD32-F255577027F8}" srcOrd="0" destOrd="0" presId="urn:microsoft.com/office/officeart/2005/8/layout/vList6"/>
    <dgm:cxn modelId="{87845872-7C71-4006-95FF-620C5FD40188}" type="presOf" srcId="{D21C5F3F-A4AE-41C7-A939-CEDEF0FF11D1}" destId="{232D74A2-C8C5-4F8F-9F79-447463A11C4B}" srcOrd="0" destOrd="0" presId="urn:microsoft.com/office/officeart/2005/8/layout/vList6"/>
    <dgm:cxn modelId="{3946D18A-B8DA-4D79-94D4-150F6921402D}" srcId="{B8E31949-FC76-41F0-BC2D-F623E9BD37D3}" destId="{9B209B57-1E88-43BC-B926-255B83B3AEDF}" srcOrd="0" destOrd="0" parTransId="{96444CDD-EA8E-4745-ACD7-743CF1A0AAF1}" sibTransId="{7718F2B0-95D4-4AA3-8827-B026976DCFA9}"/>
    <dgm:cxn modelId="{28F6E7F1-9D10-402A-8221-27280AD6DFEC}" srcId="{B8E31949-FC76-41F0-BC2D-F623E9BD37D3}" destId="{DBA9D2F1-1A4D-40E6-8E5E-74102DFEB4AE}" srcOrd="2" destOrd="0" parTransId="{079D9937-11E1-468D-85D2-41436D3A39AB}" sibTransId="{4FB65DF5-804E-482E-B23B-2842B6AC484C}"/>
    <dgm:cxn modelId="{F777E2A2-8609-4B78-8FE5-6001A4B19CF2}" srcId="{CD65CA9C-B9AC-4011-9C2C-38E77D2AE541}" destId="{50ABAC84-0BCE-48D6-9DB5-08EA9581C871}" srcOrd="2" destOrd="0" parTransId="{ED094797-F76D-4301-8065-C1EA900DD5B1}" sibTransId="{38883C56-5C85-41BD-B8FF-8EA2D1A7203E}"/>
    <dgm:cxn modelId="{3DDBFB75-9E73-45DA-B758-50D27666FA28}" srcId="{50ABAC84-0BCE-48D6-9DB5-08EA9581C871}" destId="{CFA28794-F17C-46A1-941E-74FE9C2CA537}" srcOrd="1" destOrd="0" parTransId="{78C840E4-0ACA-455C-B882-53BBF175D3DB}" sibTransId="{33D4BA8B-CBE5-48FE-80DC-D3F89F2EDB8E}"/>
    <dgm:cxn modelId="{782AE025-011C-4CEC-9479-7B2562BD03AE}" type="presOf" srcId="{9B209B57-1E88-43BC-B926-255B83B3AEDF}" destId="{8AA3AE5C-2B7C-409F-8483-98FEFCA79C75}" srcOrd="0" destOrd="0" presId="urn:microsoft.com/office/officeart/2005/8/layout/vList6"/>
    <dgm:cxn modelId="{B0B325CE-2D1C-4C89-9804-7B5BEF3389EF}" srcId="{D21C5F3F-A4AE-41C7-A939-CEDEF0FF11D1}" destId="{F8D8807A-922C-4D44-9981-EADAAB5986BD}" srcOrd="3" destOrd="0" parTransId="{5D006A1E-2C6B-4340-A298-E39D0932FB73}" sibTransId="{CA602319-10FC-4F9A-B80D-CB8D0A2FAE53}"/>
    <dgm:cxn modelId="{4F35BEAC-0E23-410F-8700-56BD854E3F8D}" type="presOf" srcId="{9E126CF0-218A-4A19-8FAB-A864DA74D8D6}" destId="{1F598E70-9C5E-4A64-A9E5-B12D7942BCD0}" srcOrd="0" destOrd="1" presId="urn:microsoft.com/office/officeart/2005/8/layout/vList6"/>
    <dgm:cxn modelId="{AB89F4EE-1AC1-4003-ACAC-7E6CD16F1003}" type="presOf" srcId="{ED23CFC6-4C8C-46FD-8370-4BE0AC3919B8}" destId="{0DA24AE0-492A-42FE-8CAE-88C9BBDE38E9}" srcOrd="0" destOrd="0" presId="urn:microsoft.com/office/officeart/2005/8/layout/vList6"/>
    <dgm:cxn modelId="{A16348CC-120D-4F73-BB11-E5D63FA9E099}" srcId="{50ABAC84-0BCE-48D6-9DB5-08EA9581C871}" destId="{7A9A7F26-7EB6-42EC-BFC4-DFD2785BC5E2}" srcOrd="2" destOrd="0" parTransId="{19BF52E8-BA2F-4399-B851-916811086DFC}" sibTransId="{BC0A832C-427F-49D8-B175-E0F3282EC4CE}"/>
    <dgm:cxn modelId="{CCD8806A-95BE-4FCD-AD51-3A52E7BE2B0E}" type="presOf" srcId="{19BD999B-1A33-4BA1-B784-98801A355C7D}" destId="{1F598E70-9C5E-4A64-A9E5-B12D7942BCD0}" srcOrd="0" destOrd="2" presId="urn:microsoft.com/office/officeart/2005/8/layout/vList6"/>
    <dgm:cxn modelId="{A710C625-816C-47B4-8F2D-42A88DA7B51C}" type="presOf" srcId="{B8E31949-FC76-41F0-BC2D-F623E9BD37D3}" destId="{348941AD-87F3-4E05-B83E-FB25B6485570}" srcOrd="0" destOrd="0" presId="urn:microsoft.com/office/officeart/2005/8/layout/vList6"/>
    <dgm:cxn modelId="{DF789EAC-AAB1-4528-84C5-C17C05E84549}" type="presOf" srcId="{F8D8807A-922C-4D44-9981-EADAAB5986BD}" destId="{1F598E70-9C5E-4A64-A9E5-B12D7942BCD0}" srcOrd="0" destOrd="3" presId="urn:microsoft.com/office/officeart/2005/8/layout/vList6"/>
    <dgm:cxn modelId="{A8553A44-C9CD-4E5F-8111-BF835C66CFB2}" srcId="{CD65CA9C-B9AC-4011-9C2C-38E77D2AE541}" destId="{B8E31949-FC76-41F0-BC2D-F623E9BD37D3}" srcOrd="1" destOrd="0" parTransId="{FDF02D14-21E5-41BB-AC57-2965EC264696}" sibTransId="{847BCEC9-63B7-41CC-90CC-80325E80B64A}"/>
    <dgm:cxn modelId="{BCBE9A41-9390-4CB0-AAB0-4AE9707D6022}" srcId="{CD65CA9C-B9AC-4011-9C2C-38E77D2AE541}" destId="{D21C5F3F-A4AE-41C7-A939-CEDEF0FF11D1}" srcOrd="0" destOrd="0" parTransId="{DE7DC994-F9C4-4F42-BE13-32F30D60ED4A}" sibTransId="{F529AED0-B568-4BBB-9F3A-8F417B29A80B}"/>
    <dgm:cxn modelId="{8D7C4BAC-FC4E-4090-9D8B-2EAC9A25360E}" srcId="{B8E31949-FC76-41F0-BC2D-F623E9BD37D3}" destId="{E4624D61-03B7-4DB9-98C8-3636F4D7B434}" srcOrd="1" destOrd="0" parTransId="{45AA3E0B-434A-42A2-A925-842E3F94A724}" sibTransId="{02EF57CB-7A52-49ED-AA5F-303F4E574901}"/>
    <dgm:cxn modelId="{8DEBA03C-CD2F-4C39-A73E-B8FC02DE5DA4}" type="presOf" srcId="{026EDD34-9FFE-428C-8F9F-8735697DC0B9}" destId="{1F598E70-9C5E-4A64-A9E5-B12D7942BCD0}" srcOrd="0" destOrd="0" presId="urn:microsoft.com/office/officeart/2005/8/layout/vList6"/>
    <dgm:cxn modelId="{EFEF829C-A08B-4804-A08B-8E962015AE1D}" type="presOf" srcId="{CFA28794-F17C-46A1-941E-74FE9C2CA537}" destId="{0DA24AE0-492A-42FE-8CAE-88C9BBDE38E9}" srcOrd="0" destOrd="1" presId="urn:microsoft.com/office/officeart/2005/8/layout/vList6"/>
    <dgm:cxn modelId="{20B6A5FF-BD80-4743-899D-5D6838046DAD}" srcId="{D21C5F3F-A4AE-41C7-A939-CEDEF0FF11D1}" destId="{9E126CF0-218A-4A19-8FAB-A864DA74D8D6}" srcOrd="1" destOrd="0" parTransId="{4AF0C147-84FA-4772-AD6E-7432872DE077}" sibTransId="{D5444C19-C838-4165-B17B-F993BAC38360}"/>
    <dgm:cxn modelId="{A9C9E17E-F380-4A41-AA63-B58AF97AAE90}" srcId="{D21C5F3F-A4AE-41C7-A939-CEDEF0FF11D1}" destId="{026EDD34-9FFE-428C-8F9F-8735697DC0B9}" srcOrd="0" destOrd="0" parTransId="{D407C37B-AF52-4838-9A29-3FC6F1BF12C6}" sibTransId="{4D1803CC-C868-4E03-9A26-BAFB398EF23A}"/>
    <dgm:cxn modelId="{5F8D0D0D-91A0-411A-9223-F89A5EC0CF2E}" type="presOf" srcId="{E4624D61-03B7-4DB9-98C8-3636F4D7B434}" destId="{8AA3AE5C-2B7C-409F-8483-98FEFCA79C75}" srcOrd="0" destOrd="1" presId="urn:microsoft.com/office/officeart/2005/8/layout/vList6"/>
    <dgm:cxn modelId="{18CD422F-E9BE-4A87-8743-AA9A48AB020E}" srcId="{50ABAC84-0BCE-48D6-9DB5-08EA9581C871}" destId="{ED23CFC6-4C8C-46FD-8370-4BE0AC3919B8}" srcOrd="0" destOrd="0" parTransId="{B4D547C9-052E-4894-A54F-9327A1F8B71A}" sibTransId="{8BCF0E37-6B8D-4888-BABD-5F56FE74A15B}"/>
    <dgm:cxn modelId="{508A03CC-F06F-46E1-934C-D2191DBFC5A6}" type="presOf" srcId="{DBA9D2F1-1A4D-40E6-8E5E-74102DFEB4AE}" destId="{8AA3AE5C-2B7C-409F-8483-98FEFCA79C75}" srcOrd="0" destOrd="2" presId="urn:microsoft.com/office/officeart/2005/8/layout/vList6"/>
    <dgm:cxn modelId="{2A2BA604-B346-4890-90F3-BE84D4123EA1}" srcId="{D21C5F3F-A4AE-41C7-A939-CEDEF0FF11D1}" destId="{19BD999B-1A33-4BA1-B784-98801A355C7D}" srcOrd="2" destOrd="0" parTransId="{C3056A3C-BFD3-4042-B326-D7AA26595103}" sibTransId="{E6609530-7085-42DB-9645-ADCB3B27515B}"/>
    <dgm:cxn modelId="{78A43213-A90C-43E9-AB4C-76D5DE2E3647}" type="presOf" srcId="{50ABAC84-0BCE-48D6-9DB5-08EA9581C871}" destId="{417B407C-C151-4E58-A0FB-49DBC446A36F}" srcOrd="0" destOrd="0" presId="urn:microsoft.com/office/officeart/2005/8/layout/vList6"/>
    <dgm:cxn modelId="{A34DB676-B76B-4E0C-92F3-E53953D95E49}" type="presOf" srcId="{7A9A7F26-7EB6-42EC-BFC4-DFD2785BC5E2}" destId="{0DA24AE0-492A-42FE-8CAE-88C9BBDE38E9}" srcOrd="0" destOrd="2" presId="urn:microsoft.com/office/officeart/2005/8/layout/vList6"/>
    <dgm:cxn modelId="{8A10ABE8-7405-4E38-BB30-2CFB81CC2477}" type="presParOf" srcId="{6332D731-E407-4EA0-BD32-F255577027F8}" destId="{46F96183-3884-4A5E-B512-FFF18FF6E576}" srcOrd="0" destOrd="0" presId="urn:microsoft.com/office/officeart/2005/8/layout/vList6"/>
    <dgm:cxn modelId="{49D2F8E4-229A-476C-9D03-D6B8D01963A8}" type="presParOf" srcId="{46F96183-3884-4A5E-B512-FFF18FF6E576}" destId="{232D74A2-C8C5-4F8F-9F79-447463A11C4B}" srcOrd="0" destOrd="0" presId="urn:microsoft.com/office/officeart/2005/8/layout/vList6"/>
    <dgm:cxn modelId="{A10A49A3-2937-4672-B00B-3FCEDBBE9045}" type="presParOf" srcId="{46F96183-3884-4A5E-B512-FFF18FF6E576}" destId="{1F598E70-9C5E-4A64-A9E5-B12D7942BCD0}" srcOrd="1" destOrd="0" presId="urn:microsoft.com/office/officeart/2005/8/layout/vList6"/>
    <dgm:cxn modelId="{1FC7110E-A7E8-451A-8B58-E4C8E1B24F4A}" type="presParOf" srcId="{6332D731-E407-4EA0-BD32-F255577027F8}" destId="{86F1081D-21F6-4A29-B3A0-DE16F89A724E}" srcOrd="1" destOrd="0" presId="urn:microsoft.com/office/officeart/2005/8/layout/vList6"/>
    <dgm:cxn modelId="{D2589D7C-157F-4A9F-8034-60D4189EB763}" type="presParOf" srcId="{6332D731-E407-4EA0-BD32-F255577027F8}" destId="{AF725768-42D1-405C-882A-97EB5DFFB91B}" srcOrd="2" destOrd="0" presId="urn:microsoft.com/office/officeart/2005/8/layout/vList6"/>
    <dgm:cxn modelId="{290E67BF-BE45-42C4-9F3B-54254443DCDA}" type="presParOf" srcId="{AF725768-42D1-405C-882A-97EB5DFFB91B}" destId="{348941AD-87F3-4E05-B83E-FB25B6485570}" srcOrd="0" destOrd="0" presId="urn:microsoft.com/office/officeart/2005/8/layout/vList6"/>
    <dgm:cxn modelId="{A2665A2E-14A2-493F-B19B-D3AFC9745F6F}" type="presParOf" srcId="{AF725768-42D1-405C-882A-97EB5DFFB91B}" destId="{8AA3AE5C-2B7C-409F-8483-98FEFCA79C75}" srcOrd="1" destOrd="0" presId="urn:microsoft.com/office/officeart/2005/8/layout/vList6"/>
    <dgm:cxn modelId="{395715CE-BDEA-42B1-B1F1-EE2EFEEF2991}" type="presParOf" srcId="{6332D731-E407-4EA0-BD32-F255577027F8}" destId="{3DC553E8-7F5A-438E-B1F9-7910C770290D}" srcOrd="3" destOrd="0" presId="urn:microsoft.com/office/officeart/2005/8/layout/vList6"/>
    <dgm:cxn modelId="{196EE2C6-2F1A-4889-873A-FAA3F93A08E5}" type="presParOf" srcId="{6332D731-E407-4EA0-BD32-F255577027F8}" destId="{4A71EBF2-45D8-4B16-B5AE-969021F351B5}" srcOrd="4" destOrd="0" presId="urn:microsoft.com/office/officeart/2005/8/layout/vList6"/>
    <dgm:cxn modelId="{30B9DC60-8184-4A00-B910-B429F2E56CF4}" type="presParOf" srcId="{4A71EBF2-45D8-4B16-B5AE-969021F351B5}" destId="{417B407C-C151-4E58-A0FB-49DBC446A36F}" srcOrd="0" destOrd="0" presId="urn:microsoft.com/office/officeart/2005/8/layout/vList6"/>
    <dgm:cxn modelId="{4B7BF7C2-CB37-4FD3-A42A-7F2AF006631F}" type="presParOf" srcId="{4A71EBF2-45D8-4B16-B5AE-969021F351B5}" destId="{0DA24AE0-492A-42FE-8CAE-88C9BBDE38E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n-US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23622"/>
            <a:ext cx="2057400" cy="4502541"/>
          </a:xfrm>
        </p:spPr>
        <p:txBody>
          <a:bodyPr vert="eaVert"/>
          <a:lstStyle>
            <a:lvl1pPr>
              <a:defRPr>
                <a:solidFill>
                  <a:srgbClr val="807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23622"/>
            <a:ext cx="6019800" cy="45025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n-US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78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07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n-US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84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1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1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4900" y="1535113"/>
            <a:ext cx="37719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2174875"/>
            <a:ext cx="37719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900" y="1767944"/>
            <a:ext cx="4286250" cy="4358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7944"/>
            <a:ext cx="3784600" cy="4358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59703"/>
            <a:ext cx="5486400" cy="30678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n-US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95000"/>
                <a:alpha val="53000"/>
              </a:schemeClr>
            </a:gs>
            <a:gs pos="0">
              <a:schemeClr val="bg1">
                <a:lumMod val="85000"/>
                <a:alpha val="47000"/>
              </a:schemeClr>
            </a:gs>
            <a:gs pos="50000">
              <a:schemeClr val="bg1">
                <a:alpha val="4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457200" y="274638"/>
            <a:ext cx="6007999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Escudo Nacional de los Estados Unidos Mexicanos"/>
          <p:cNvPicPr>
            <a:picLocks noChangeAspect="1"/>
          </p:cNvPicPr>
          <p:nvPr userDrawn="1"/>
        </p:nvPicPr>
        <p:blipFill>
          <a:blip r:embed="rId14">
            <a:lum bright="70000" contrast="-70000"/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034" y="3008162"/>
            <a:ext cx="2857323" cy="2880000"/>
          </a:xfrm>
          <a:prstGeom prst="rect">
            <a:avLst/>
          </a:prstGeom>
          <a:blipFill rotWithShape="0">
            <a:blip r:embed="rId15">
              <a:lum bright="70000" contrast="-70000"/>
              <a:alphaModFix amt="28000"/>
            </a:blip>
            <a:stretch>
              <a:fillRect/>
            </a:stretch>
          </a:blip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dobe Caslon Pro"/>
                <a:cs typeface="Adobe Caslon Pro"/>
              </a:defRPr>
            </a:lvl1pPr>
          </a:lstStyle>
          <a:p>
            <a:fld id="{68C2560D-EC28-3B41-86E8-18F1CE0113B4}" type="datetimeFigureOut">
              <a:rPr lang="en-US" smtClean="0"/>
              <a:pPr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dobe Caslon Pro"/>
                <a:cs typeface="Adobe Caslon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dobe Caslon Pro"/>
                <a:cs typeface="Adobe Caslon Pro"/>
              </a:defRPr>
            </a:lvl1pPr>
          </a:lstStyle>
          <a:p>
            <a:fld id="{2066355A-084C-D24E-9AD2-7E4FC41EA62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1" name="Conector recto 20" descr="Barra de sepración roja"/>
          <p:cNvCxnSpPr/>
          <p:nvPr userDrawn="1"/>
        </p:nvCxnSpPr>
        <p:spPr>
          <a:xfrm>
            <a:off x="457200" y="1457364"/>
            <a:ext cx="8229600" cy="0"/>
          </a:xfrm>
          <a:prstGeom prst="line">
            <a:avLst/>
          </a:prstGeom>
          <a:ln>
            <a:solidFill>
              <a:srgbClr val="BE0F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ángulo 21" descr="Pleca en color gris inferior"/>
          <p:cNvSpPr/>
          <p:nvPr userDrawn="1"/>
        </p:nvSpPr>
        <p:spPr>
          <a:xfrm>
            <a:off x="457200" y="6126163"/>
            <a:ext cx="8229600" cy="230187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  <p:sldLayoutId id="2147493467" r:id="rId12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latinLnBrk="0" hangingPunct="1">
        <a:spcBef>
          <a:spcPct val="0"/>
        </a:spcBef>
        <a:buNone/>
        <a:defRPr sz="2000" kern="1200">
          <a:solidFill>
            <a:srgbClr val="807F83"/>
          </a:solidFill>
          <a:latin typeface="Trajan Pro"/>
          <a:ea typeface="+mj-ea"/>
          <a:cs typeface="Traja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807F83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807F83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807F83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807F83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807F83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Hoja_de_c_lculo_de_Microsoft_Excel1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0">
          <a:gsLst>
            <a:gs pos="0">
              <a:schemeClr val="bg1">
                <a:lumMod val="85000"/>
                <a:alpha val="70000"/>
              </a:schemeClr>
            </a:gs>
            <a:gs pos="100000">
              <a:schemeClr val="bg1">
                <a:lumMod val="75000"/>
                <a:alpha val="70000"/>
              </a:schemeClr>
            </a:gs>
            <a:gs pos="84000">
              <a:schemeClr val="bg1">
                <a:lumMod val="85000"/>
                <a:alpha val="20000"/>
              </a:schemeClr>
            </a:gs>
            <a:gs pos="19000">
              <a:schemeClr val="bg1">
                <a:lumMod val="85000"/>
                <a:alpha val="20000"/>
              </a:schemeClr>
            </a:gs>
            <a:gs pos="50000">
              <a:schemeClr val="bg1">
                <a:alpha val="88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 descr="Pleca en color gris"/>
          <p:cNvSpPr/>
          <p:nvPr/>
        </p:nvSpPr>
        <p:spPr>
          <a:xfrm>
            <a:off x="0" y="3366535"/>
            <a:ext cx="9144000" cy="3491465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636822"/>
            <a:ext cx="9144000" cy="1532976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FFFF"/>
                </a:solidFill>
                <a:latin typeface="Soberana Titular" pitchFamily="50" charset="0"/>
              </a:rPr>
              <a:t/>
            </a:r>
            <a:br>
              <a:rPr lang="es-ES" sz="2400" dirty="0" smtClean="0">
                <a:solidFill>
                  <a:srgbClr val="FFFFFF"/>
                </a:solidFill>
                <a:latin typeface="Soberana Titular" pitchFamily="50" charset="0"/>
              </a:rPr>
            </a:br>
            <a:r>
              <a:rPr lang="es-ES" sz="2400" dirty="0" smtClean="0">
                <a:solidFill>
                  <a:srgbClr val="FFFFFF"/>
                </a:solidFill>
                <a:latin typeface="Soberana Titular" pitchFamily="50" charset="0"/>
              </a:rPr>
              <a:t>Estado que guarda la</a:t>
            </a:r>
            <a:br>
              <a:rPr lang="es-ES" sz="2400" dirty="0" smtClean="0">
                <a:solidFill>
                  <a:srgbClr val="FFFFFF"/>
                </a:solidFill>
                <a:latin typeface="Soberana Titular" pitchFamily="50" charset="0"/>
              </a:rPr>
            </a:br>
            <a:r>
              <a:rPr lang="es-ES" sz="2400" dirty="0" smtClean="0">
                <a:solidFill>
                  <a:srgbClr val="FFFFFF"/>
                </a:solidFill>
                <a:latin typeface="Soberana Titular" pitchFamily="50" charset="0"/>
              </a:rPr>
              <a:t>Implementación de la LGCG</a:t>
            </a:r>
            <a:endParaRPr lang="es-ES" sz="2400" dirty="0">
              <a:solidFill>
                <a:srgbClr val="FFFFFF"/>
              </a:solidFill>
              <a:latin typeface="Soberana Titular" pitchFamily="50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358576"/>
            <a:ext cx="9143999" cy="577466"/>
          </a:xfrm>
        </p:spPr>
        <p:txBody>
          <a:bodyPr>
            <a:normAutofit/>
          </a:bodyPr>
          <a:lstStyle/>
          <a:p>
            <a:r>
              <a:rPr lang="es-ES" sz="1400" dirty="0" smtClean="0">
                <a:solidFill>
                  <a:schemeClr val="bg1"/>
                </a:solidFill>
                <a:latin typeface="Soberana Sans" pitchFamily="50" charset="0"/>
                <a:cs typeface="Adobe Caslon Pro Bold"/>
              </a:rPr>
              <a:t>Mayo de 2016</a:t>
            </a:r>
            <a:endParaRPr lang="es-ES" sz="1400" dirty="0">
              <a:solidFill>
                <a:schemeClr val="bg1"/>
              </a:solidFill>
              <a:latin typeface="Soberana Sans" pitchFamily="50" charset="0"/>
              <a:cs typeface="Adobe Caslon Pro Bold"/>
            </a:endParaRPr>
          </a:p>
        </p:txBody>
      </p:sp>
      <p:pic>
        <p:nvPicPr>
          <p:cNvPr id="12" name="Imagen 11" descr="Logotipo de la Secretaría de Hacienda y Crédito Público (SHCP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08" y="473328"/>
            <a:ext cx="2001190" cy="2314584"/>
          </a:xfrm>
          <a:prstGeom prst="rect">
            <a:avLst/>
          </a:prstGeom>
        </p:spPr>
      </p:pic>
      <p:grpSp>
        <p:nvGrpSpPr>
          <p:cNvPr id="16" name="Agrupar 15" descr="Ilustración"/>
          <p:cNvGrpSpPr/>
          <p:nvPr/>
        </p:nvGrpSpPr>
        <p:grpSpPr>
          <a:xfrm>
            <a:off x="421978" y="4443198"/>
            <a:ext cx="1048416" cy="45719"/>
            <a:chOff x="1885284" y="4385501"/>
            <a:chExt cx="1471076" cy="39014"/>
          </a:xfrm>
        </p:grpSpPr>
        <p:cxnSp>
          <p:nvCxnSpPr>
            <p:cNvPr id="11" name="Conector recto 10"/>
            <p:cNvCxnSpPr/>
            <p:nvPr/>
          </p:nvCxnSpPr>
          <p:spPr>
            <a:xfrm>
              <a:off x="1885284" y="4385501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>
              <a:off x="1885284" y="4424515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Agrupar 17" descr="Ilustración"/>
          <p:cNvGrpSpPr/>
          <p:nvPr/>
        </p:nvGrpSpPr>
        <p:grpSpPr>
          <a:xfrm>
            <a:off x="7578401" y="4392918"/>
            <a:ext cx="1048416" cy="45719"/>
            <a:chOff x="1885284" y="4385501"/>
            <a:chExt cx="1471076" cy="39014"/>
          </a:xfrm>
        </p:grpSpPr>
        <p:cxnSp>
          <p:nvCxnSpPr>
            <p:cNvPr id="19" name="Conector recto 18"/>
            <p:cNvCxnSpPr/>
            <p:nvPr/>
          </p:nvCxnSpPr>
          <p:spPr>
            <a:xfrm>
              <a:off x="1885284" y="4385501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1885284" y="4424515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08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Aft>
                <a:spcPts val="1800"/>
              </a:spcAft>
            </a:pP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CONAC-</a:t>
            </a:r>
            <a:r>
              <a:rPr lang="es-MX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Conac´s</a:t>
            </a: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Estatales-Entes Fiscalizadores a fin de generar metodologías que permitan determinar el avance en materia de armonización contable.</a:t>
            </a:r>
          </a:p>
          <a:p>
            <a:pPr algn="just">
              <a:spcAft>
                <a:spcPts val="1800"/>
              </a:spcAft>
            </a:pP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Impartir capacitación para homologar marco normativo (ASOFIS)</a:t>
            </a:r>
          </a:p>
          <a:p>
            <a:pPr algn="just">
              <a:spcAft>
                <a:spcPts val="1800"/>
              </a:spcAft>
            </a:pPr>
            <a:r>
              <a:rPr lang="es-MX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Proporcionar herramienta tecnológica homogénea para el seguimiento y registro contable. (Sistema Contable Único y Gratuito)</a:t>
            </a:r>
            <a:endParaRPr lang="es-MX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b="1" dirty="0"/>
              <a:t>Estado que guarda la Implementación de la </a:t>
            </a:r>
            <a:r>
              <a:rPr lang="es-MX" b="1" dirty="0" smtClean="0"/>
              <a:t>LGCG</a:t>
            </a:r>
            <a:br>
              <a:rPr lang="es-MX" b="1" dirty="0" smtClean="0"/>
            </a:b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b="1" dirty="0" smtClean="0"/>
              <a:t>Retos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608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ext Box 1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2514601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None/>
              <a:defRPr/>
            </a:pPr>
            <a:r>
              <a:rPr lang="es-MX" sz="6000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GRACIAS</a:t>
            </a:r>
          </a:p>
          <a:p>
            <a:pPr algn="ctr" eaLnBrk="0" hangingPunct="0">
              <a:spcBef>
                <a:spcPct val="50000"/>
              </a:spcBef>
              <a:buNone/>
              <a:defRPr/>
            </a:pPr>
            <a:r>
              <a:rPr lang="es-MX" sz="4000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Maria Teresa Castro Corro</a:t>
            </a:r>
          </a:p>
          <a:p>
            <a:pPr algn="ctr" eaLnBrk="0" hangingPunct="0">
              <a:spcBef>
                <a:spcPct val="50000"/>
              </a:spcBef>
              <a:buNone/>
              <a:defRPr/>
            </a:pPr>
            <a:r>
              <a:rPr lang="es-MX" sz="4000" dirty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teresa_castro@hacienda.gob.mx</a:t>
            </a:r>
            <a:endParaRPr lang="es-MX" sz="4000" dirty="0" smtClean="0">
              <a:solidFill>
                <a:srgbClr val="5F5F5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7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 txBox="1">
            <a:spLocks/>
          </p:cNvSpPr>
          <p:nvPr/>
        </p:nvSpPr>
        <p:spPr>
          <a:xfrm>
            <a:off x="609600" y="168812"/>
            <a:ext cx="8229600" cy="1415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s-MX" b="1" dirty="0"/>
              <a:t>Estado que guarda la Implementación de la </a:t>
            </a:r>
            <a:r>
              <a:rPr lang="es-MX" b="1" dirty="0" smtClean="0"/>
              <a:t>LGCG</a:t>
            </a:r>
          </a:p>
          <a:p>
            <a:endParaRPr lang="es-MX" dirty="0" smtClean="0"/>
          </a:p>
          <a:p>
            <a:r>
              <a:rPr lang="es-MX" dirty="0" smtClean="0"/>
              <a:t>Avances</a:t>
            </a:r>
            <a:endParaRPr lang="es-ES" sz="2400" dirty="0">
              <a:latin typeface="Soberana Titular" pitchFamily="50" charset="0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47775"/>
              </p:ext>
            </p:extLst>
          </p:nvPr>
        </p:nvGraphicFramePr>
        <p:xfrm>
          <a:off x="1537269" y="1516140"/>
          <a:ext cx="5988951" cy="44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Hoja de cálculo" r:id="rId4" imgW="5591285" imgH="4190989" progId="Excel.Sheet.12">
                  <p:embed/>
                </p:oleObj>
              </mc:Choice>
              <mc:Fallback>
                <p:oleObj name="Hoja de cálculo" r:id="rId4" imgW="5591285" imgH="41909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7269" y="1516140"/>
                        <a:ext cx="5988951" cy="448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020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Estado que guarda la Implementación de la </a:t>
            </a:r>
            <a:r>
              <a:rPr lang="es-MX" b="1" dirty="0" smtClean="0"/>
              <a:t>LGCG</a:t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dirty="0" smtClean="0"/>
              <a:t>Obligaciones </a:t>
            </a:r>
            <a:r>
              <a:rPr lang="es-MX" dirty="0"/>
              <a:t>establecidas en la LGCG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16928"/>
              </p:ext>
            </p:extLst>
          </p:nvPr>
        </p:nvGraphicFramePr>
        <p:xfrm>
          <a:off x="266126" y="1670904"/>
          <a:ext cx="8724506" cy="24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273"/>
                <a:gridCol w="1150101"/>
                <a:gridCol w="629327"/>
                <a:gridCol w="131727"/>
                <a:gridCol w="673491"/>
                <a:gridCol w="116840"/>
                <a:gridCol w="635768"/>
                <a:gridCol w="894763"/>
                <a:gridCol w="761054"/>
                <a:gridCol w="198297"/>
                <a:gridCol w="562757"/>
                <a:gridCol w="174222"/>
                <a:gridCol w="586832"/>
                <a:gridCol w="122852"/>
                <a:gridCol w="638202"/>
              </a:tblGrid>
              <a:tr h="49014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01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FEDERACIÓN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ENTIDADES FEDERATIVAS</a:t>
                      </a: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ORGANISMOS DESCENTRALIZADOS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014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25,000 </a:t>
                      </a:r>
                      <a:r>
                        <a:rPr lang="es-MX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 gridSpan="2"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Entre 5000 y menor</a:t>
                      </a:r>
                      <a:r>
                        <a:rPr lang="es-MX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25,000 </a:t>
                      </a:r>
                      <a:r>
                        <a:rPr lang="es-MX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</a:t>
                      </a:r>
                      <a:endParaRPr lang="es-MX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Ø"/>
                      </a:pP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 5,000</a:t>
                      </a:r>
                    </a:p>
                    <a:p>
                      <a:pPr algn="ctr" fontAlgn="ctr"/>
                      <a:r>
                        <a:rPr lang="es-MX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</a:p>
                    <a:p>
                      <a:pPr algn="ctr" fontAlgn="ctr"/>
                      <a:endParaRPr lang="es-MX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MX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s-MX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FEDERALES</a:t>
                      </a:r>
                    </a:p>
                  </a:txBody>
                  <a:tcPr marL="9525" marR="9525" marT="9525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ESTATALES</a:t>
                      </a: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MUNICIPALES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014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endParaRPr lang="es-MX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25,000</a:t>
                      </a:r>
                    </a:p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es-MX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5,000 </a:t>
                      </a: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 &lt;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25,000</a:t>
                      </a:r>
                    </a:p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es-MX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5,000 </a:t>
                      </a:r>
                    </a:p>
                    <a:p>
                      <a:pPr algn="ctr" fontAlgn="ctr"/>
                      <a:r>
                        <a:rPr lang="es-MX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</a:p>
                  </a:txBody>
                  <a:tcPr marL="9525" marR="9525" marT="9525" marB="0" anchor="ctr"/>
                </a:tc>
              </a:tr>
              <a:tr h="49014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037230" y="5254390"/>
            <a:ext cx="7342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NORMAS APROBADAS POR EL CONAC DESDE 2009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2455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1211283" y="3365512"/>
            <a:ext cx="6745185" cy="10687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eaLnBrk="0" hangingPunct="0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ARMONIZACIÓN CONTABLE</a:t>
            </a:r>
          </a:p>
        </p:txBody>
      </p:sp>
      <p:sp>
        <p:nvSpPr>
          <p:cNvPr id="9" name="8 Llamada de flecha hacia arriba"/>
          <p:cNvSpPr/>
          <p:nvPr/>
        </p:nvSpPr>
        <p:spPr bwMode="auto">
          <a:xfrm>
            <a:off x="1211282" y="4756531"/>
            <a:ext cx="3016333" cy="1318161"/>
          </a:xfrm>
          <a:prstGeom prst="upArrowCallou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eaLnBrk="0" hangingPunct="0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Norma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Llamada de flecha hacia arriba"/>
          <p:cNvSpPr/>
          <p:nvPr/>
        </p:nvSpPr>
        <p:spPr bwMode="auto">
          <a:xfrm>
            <a:off x="4902432" y="4754556"/>
            <a:ext cx="3016333" cy="1318161"/>
          </a:xfrm>
          <a:prstGeom prst="upArrowCallou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eaLnBrk="0" hangingPunct="0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Implementación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Llamada de flecha hacia abajo"/>
          <p:cNvSpPr/>
          <p:nvPr/>
        </p:nvSpPr>
        <p:spPr bwMode="auto">
          <a:xfrm>
            <a:off x="1211284" y="1756243"/>
            <a:ext cx="2989892" cy="1316186"/>
          </a:xfrm>
          <a:prstGeom prst="downArrowCallou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eaLnBrk="0" hangingPunct="0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endParaRPr lang="es-MX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Llamada de flecha hacia abajo"/>
          <p:cNvSpPr/>
          <p:nvPr/>
        </p:nvSpPr>
        <p:spPr bwMode="auto">
          <a:xfrm>
            <a:off x="4884868" y="1756243"/>
            <a:ext cx="2989892" cy="1316186"/>
          </a:xfrm>
          <a:prstGeom prst="downArrowCallou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eaLnBrk="0" hangingPunct="0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endParaRPr lang="es-MX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b="1" dirty="0"/>
              <a:t>Estado que guarda la Implementación de la </a:t>
            </a:r>
            <a:r>
              <a:rPr lang="es-MX" b="1" dirty="0" smtClean="0"/>
              <a:t>LGCG </a:t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Armonización Contable</a:t>
            </a:r>
            <a:endParaRPr lang="es-ES" dirty="0">
              <a:latin typeface="Soberana Titula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5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b="1" dirty="0"/>
              <a:t>Estado que guarda la Implementación de la </a:t>
            </a:r>
            <a:r>
              <a:rPr lang="es-MX" b="1" dirty="0" smtClean="0"/>
              <a:t>LGCG</a:t>
            </a:r>
            <a:br>
              <a:rPr lang="es-MX" b="1" dirty="0" smtClean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Elementos necesarios</a:t>
            </a:r>
            <a:endParaRPr lang="es-ES" dirty="0">
              <a:latin typeface="Soberana Titular" pitchFamily="50" charset="0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1376122" y="2182830"/>
            <a:ext cx="2399171" cy="170410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Suficiente</a:t>
            </a:r>
          </a:p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Capacitado *</a:t>
            </a:r>
          </a:p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Actualizado</a:t>
            </a:r>
          </a:p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</a:t>
            </a:r>
            <a:endParaRPr lang="es-MX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6 Rectángulo"/>
          <p:cNvSpPr/>
          <p:nvPr/>
        </p:nvSpPr>
        <p:spPr bwMode="auto">
          <a:xfrm>
            <a:off x="5123273" y="2157759"/>
            <a:ext cx="2621862" cy="170183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Accesibles</a:t>
            </a:r>
          </a:p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Actualizados</a:t>
            </a:r>
          </a:p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</a:t>
            </a:r>
            <a:endParaRPr lang="es-MX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/>
          <p:cNvSpPr/>
          <p:nvPr/>
        </p:nvSpPr>
        <p:spPr bwMode="auto">
          <a:xfrm>
            <a:off x="5287041" y="4745951"/>
            <a:ext cx="2677693" cy="89546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Compromiso</a:t>
            </a:r>
          </a:p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Constancia</a:t>
            </a:r>
          </a:p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Voluntad</a:t>
            </a:r>
            <a:endParaRPr lang="es-MX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inta perforada 2"/>
          <p:cNvSpPr/>
          <p:nvPr/>
        </p:nvSpPr>
        <p:spPr bwMode="auto">
          <a:xfrm>
            <a:off x="1276536" y="1493828"/>
            <a:ext cx="2598345" cy="849803"/>
          </a:xfrm>
          <a:prstGeom prst="flowChartPunchedTap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eaLnBrk="0" hangingPunct="0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endParaRPr lang="es-MX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inta perforada 8"/>
          <p:cNvSpPr/>
          <p:nvPr/>
        </p:nvSpPr>
        <p:spPr bwMode="auto">
          <a:xfrm>
            <a:off x="5135032" y="1493827"/>
            <a:ext cx="2598345" cy="849803"/>
          </a:xfrm>
          <a:prstGeom prst="flowChartPunchedTap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eaLnBrk="0" hangingPunct="0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endParaRPr lang="es-MX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inta perforada 10"/>
          <p:cNvSpPr/>
          <p:nvPr/>
        </p:nvSpPr>
        <p:spPr bwMode="auto">
          <a:xfrm>
            <a:off x="4864621" y="3737648"/>
            <a:ext cx="2888458" cy="849803"/>
          </a:xfrm>
          <a:prstGeom prst="flowChartPunchedTap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IMPLEMENTACIÓN</a:t>
            </a:r>
            <a:endParaRPr lang="es-MX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7 Rectángulo"/>
          <p:cNvSpPr/>
          <p:nvPr/>
        </p:nvSpPr>
        <p:spPr bwMode="auto">
          <a:xfrm>
            <a:off x="1376122" y="4689432"/>
            <a:ext cx="2677693" cy="89546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Aplicarla</a:t>
            </a:r>
            <a:endParaRPr lang="es-MX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Difundirla</a:t>
            </a:r>
          </a:p>
          <a:p>
            <a:pPr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Actualizarla</a:t>
            </a:r>
            <a:endParaRPr lang="es-MX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inta perforada 12"/>
          <p:cNvSpPr/>
          <p:nvPr/>
        </p:nvSpPr>
        <p:spPr bwMode="auto">
          <a:xfrm>
            <a:off x="1287498" y="3763439"/>
            <a:ext cx="2598345" cy="849803"/>
          </a:xfrm>
          <a:prstGeom prst="flowChartPunchedTap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eaLnBrk="0" hangingPunct="0"/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</a:t>
            </a:r>
            <a:endParaRPr lang="es-MX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81868" y="5836102"/>
            <a:ext cx="24865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/ Convenio SHCP/ASOFIS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6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 txBox="1">
            <a:spLocks/>
          </p:cNvSpPr>
          <p:nvPr/>
        </p:nvSpPr>
        <p:spPr>
          <a:xfrm>
            <a:off x="609600" y="272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endParaRPr lang="es-MX" b="1" dirty="0" smtClean="0"/>
          </a:p>
          <a:p>
            <a:r>
              <a:rPr lang="es-MX" b="1" dirty="0" smtClean="0"/>
              <a:t>Estado que guarda la Implementación de la LGCG</a:t>
            </a:r>
          </a:p>
          <a:p>
            <a:endParaRPr lang="es-MX" b="1" dirty="0" smtClean="0"/>
          </a:p>
          <a:p>
            <a:r>
              <a:rPr lang="es-MX" dirty="0"/>
              <a:t>Temas de alto impacto</a:t>
            </a:r>
          </a:p>
          <a:p>
            <a:endParaRPr lang="es-ES" sz="2400" dirty="0">
              <a:latin typeface="Soberana Titular" pitchFamily="50" charset="0"/>
            </a:endParaRPr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540452"/>
              </p:ext>
            </p:extLst>
          </p:nvPr>
        </p:nvGraphicFramePr>
        <p:xfrm>
          <a:off x="-362824" y="1749640"/>
          <a:ext cx="7178724" cy="3957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660807" y="1943938"/>
            <a:ext cx="21783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Tres </a:t>
            </a:r>
            <a:r>
              <a:rPr lang="es-MX" b="1" dirty="0"/>
              <a:t>ó</a:t>
            </a:r>
            <a:r>
              <a:rPr lang="es-MX" b="1" dirty="0" smtClean="0"/>
              <a:t>rdenes de gobierno</a:t>
            </a:r>
          </a:p>
          <a:p>
            <a:endParaRPr lang="es-MX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Aplicación obligatoria a todos los entes.</a:t>
            </a:r>
          </a:p>
          <a:p>
            <a:endParaRPr lang="es-MX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Apoyo de los </a:t>
            </a:r>
            <a:r>
              <a:rPr lang="es-MX" b="1" dirty="0" err="1" smtClean="0"/>
              <a:t>CONAC´s</a:t>
            </a:r>
            <a:r>
              <a:rPr lang="es-MX" b="1" dirty="0" smtClean="0"/>
              <a:t> Estatales.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Apoyo </a:t>
            </a:r>
            <a:r>
              <a:rPr lang="es-MX" b="1" dirty="0"/>
              <a:t>de los entes fiscalizadores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 smtClean="0"/>
          </a:p>
          <a:p>
            <a:endParaRPr lang="es-MX" b="1" dirty="0" smtClean="0"/>
          </a:p>
          <a:p>
            <a:endParaRPr lang="es-MX" dirty="0"/>
          </a:p>
        </p:txBody>
      </p:sp>
      <p:sp>
        <p:nvSpPr>
          <p:cNvPr id="4" name="Cerrar llave 3"/>
          <p:cNvSpPr/>
          <p:nvPr/>
        </p:nvSpPr>
        <p:spPr>
          <a:xfrm>
            <a:off x="5910180" y="2724867"/>
            <a:ext cx="750627" cy="219729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602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Estado que guarda la Implementación de la </a:t>
            </a:r>
            <a:r>
              <a:rPr lang="es-MX" b="1" dirty="0" smtClean="0"/>
              <a:t>LGCG</a:t>
            </a:r>
            <a:br>
              <a:rPr lang="es-MX" b="1" dirty="0" smtClean="0"/>
            </a:b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b="1" dirty="0" smtClean="0"/>
              <a:t>Nuevas Funciones</a:t>
            </a:r>
            <a:endParaRPr lang="es-MX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03948822"/>
              </p:ext>
            </p:extLst>
          </p:nvPr>
        </p:nvGraphicFramePr>
        <p:xfrm>
          <a:off x="-106703" y="1477107"/>
          <a:ext cx="9306973" cy="5003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90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7343" t="20919" r="21993" b="19193"/>
          <a:stretch/>
        </p:blipFill>
        <p:spPr>
          <a:xfrm>
            <a:off x="457200" y="1512822"/>
            <a:ext cx="4856903" cy="3227879"/>
          </a:xfrm>
          <a:prstGeom prst="rect">
            <a:avLst/>
          </a:prstGeom>
        </p:spPr>
      </p:pic>
      <p:pic>
        <p:nvPicPr>
          <p:cNvPr id="4098" name="Gráfico 4" descr="image00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91"/>
          <a:stretch/>
        </p:blipFill>
        <p:spPr bwMode="auto">
          <a:xfrm>
            <a:off x="5314103" y="2298495"/>
            <a:ext cx="3835815" cy="246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Estado que guarda la Implementación de la LGCG</a:t>
            </a:r>
            <a:br>
              <a:rPr lang="es-MX" b="1" dirty="0"/>
            </a:br>
            <a:r>
              <a:rPr lang="es-MX" sz="2400" b="1" dirty="0"/>
              <a:t/>
            </a:r>
            <a:br>
              <a:rPr lang="es-MX" sz="2400" b="1" dirty="0"/>
            </a:br>
            <a:r>
              <a:rPr lang="es-MX" dirty="0" smtClean="0"/>
              <a:t>Cumplimiento al Titulo V de la LGCG</a:t>
            </a:r>
            <a:endParaRPr lang="es-MX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7987"/>
              </p:ext>
            </p:extLst>
          </p:nvPr>
        </p:nvGraphicFramePr>
        <p:xfrm>
          <a:off x="2725000" y="4740701"/>
          <a:ext cx="5136107" cy="1371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82722"/>
                <a:gridCol w="1419368"/>
                <a:gridCol w="928047"/>
                <a:gridCol w="1705970"/>
              </a:tblGrid>
              <a:tr h="227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</a:rPr>
                        <a:t>2015</a:t>
                      </a:r>
                      <a:endParaRPr lang="es-MX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Cumplimiento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Parcial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Incumplimiento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89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Anuales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30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2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0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79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</a:rPr>
                        <a:t>1o. </a:t>
                      </a:r>
                      <a:r>
                        <a:rPr lang="es-MX" sz="1500" dirty="0" err="1">
                          <a:effectLst/>
                        </a:rPr>
                        <a:t>Trim</a:t>
                      </a:r>
                      <a:endParaRPr lang="es-MX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32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0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0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41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2o. Trim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32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0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0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72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3o. Trim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31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1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0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38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4o. Trim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30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>
                          <a:effectLst/>
                        </a:rPr>
                        <a:t>2</a:t>
                      </a:r>
                      <a:endParaRPr lang="es-MX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</a:rPr>
                        <a:t>0</a:t>
                      </a:r>
                      <a:endParaRPr lang="es-MX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457200" y="3707894"/>
            <a:ext cx="213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2015 </a:t>
            </a:r>
          </a:p>
          <a:p>
            <a:r>
              <a:rPr lang="es-MX" sz="1600" b="1" dirty="0" smtClean="0"/>
              <a:t>Primer Trimestre</a:t>
            </a: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6901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Estado que guarda la Implementación de la LGCG</a:t>
            </a:r>
            <a:br>
              <a:rPr lang="es-MX" b="1" dirty="0"/>
            </a:br>
            <a:r>
              <a:rPr lang="es-MX" sz="2400" b="1" dirty="0"/>
              <a:t/>
            </a:r>
            <a:br>
              <a:rPr lang="es-MX" sz="2400" b="1" dirty="0"/>
            </a:br>
            <a:r>
              <a:rPr lang="es-MX" dirty="0" smtClean="0"/>
              <a:t>Cuenta Pública Armonizada </a:t>
            </a:r>
            <a:br>
              <a:rPr lang="es-MX" dirty="0" smtClean="0"/>
            </a:br>
            <a:r>
              <a:rPr lang="es-MX" dirty="0" smtClean="0"/>
              <a:t>Diagnóstico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7342" t="20476" r="27910" b="15718"/>
          <a:stretch/>
        </p:blipFill>
        <p:spPr>
          <a:xfrm>
            <a:off x="307075" y="1631384"/>
            <a:ext cx="5097440" cy="408646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543264" y="1629642"/>
            <a:ext cx="31708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 smtClean="0"/>
              <a:t>32 Cuentas Públicas presentadas de las entidades federativas. De las cuales </a:t>
            </a:r>
            <a:r>
              <a:rPr lang="es-MX" b="1" dirty="0" smtClean="0"/>
              <a:t>30</a:t>
            </a:r>
            <a:r>
              <a:rPr lang="es-MX" dirty="0" smtClean="0"/>
              <a:t> son armonizadas.</a:t>
            </a:r>
          </a:p>
          <a:p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018992"/>
              </p:ext>
            </p:extLst>
          </p:nvPr>
        </p:nvGraphicFramePr>
        <p:xfrm>
          <a:off x="5404515" y="3674618"/>
          <a:ext cx="3739485" cy="6222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47897"/>
                <a:gridCol w="854738"/>
                <a:gridCol w="641056"/>
                <a:gridCol w="747897"/>
                <a:gridCol w="747897"/>
              </a:tblGrid>
              <a:tr h="311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Ejecutivo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Legislativo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Judicial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s-MX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Aut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Paraestatales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1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30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160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1403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42193"/>
              </p:ext>
            </p:extLst>
          </p:nvPr>
        </p:nvGraphicFramePr>
        <p:xfrm>
          <a:off x="5543264" y="5191803"/>
          <a:ext cx="3471080" cy="6222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94216"/>
                <a:gridCol w="694216"/>
                <a:gridCol w="694216"/>
                <a:gridCol w="694216"/>
                <a:gridCol w="694216"/>
              </a:tblGrid>
              <a:tr h="311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PJ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SPA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1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167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5122" name="Picture 2" descr="http://www.pequenocerdocapitalista.com/wp-content/uploads/2015/12/palomita-rituales-de-abundanc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91" y="2997602"/>
            <a:ext cx="588265" cy="59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pequenocerdocapitalista.com/wp-content/uploads/2015/12/tache-rituales-de-abundanc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425" y="4476334"/>
            <a:ext cx="623654" cy="62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pectro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Precedente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F9829FADFC09C4BB15110270EE0E979" ma:contentTypeVersion="0" ma:contentTypeDescription="Crear nuevo documento." ma:contentTypeScope="" ma:versionID="11a542faf8c18a9cd7f0c77316ff03c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bba8a198e9bb40c3eeca6d0bd412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023EC8-5B2E-46F2-B750-4A608C17C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4543</TotalTime>
  <Words>479</Words>
  <Application>Microsoft Office PowerPoint</Application>
  <PresentationFormat>Presentación en pantalla (4:3)</PresentationFormat>
  <Paragraphs>150</Paragraphs>
  <Slides>11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3" baseType="lpstr">
      <vt:lpstr>Adobe Caslon Pro</vt:lpstr>
      <vt:lpstr>Adobe Caslon Pro Bold</vt:lpstr>
      <vt:lpstr>Arial</vt:lpstr>
      <vt:lpstr>Calibri</vt:lpstr>
      <vt:lpstr>Calisto MT</vt:lpstr>
      <vt:lpstr>Soberana Sans</vt:lpstr>
      <vt:lpstr>Soberana Titular</vt:lpstr>
      <vt:lpstr>Times New Roman</vt:lpstr>
      <vt:lpstr>Trajan Pro</vt:lpstr>
      <vt:lpstr>Wingdings</vt:lpstr>
      <vt:lpstr>Office Theme</vt:lpstr>
      <vt:lpstr>Hoja de cálculo</vt:lpstr>
      <vt:lpstr> Estado que guarda la Implementación de la LGCG</vt:lpstr>
      <vt:lpstr>Presentación de PowerPoint</vt:lpstr>
      <vt:lpstr>Estado que guarda la Implementación de la LGCG  Obligaciones establecidas en la LGCG</vt:lpstr>
      <vt:lpstr>Estado que guarda la Implementación de la LGCG   Armonización Contable</vt:lpstr>
      <vt:lpstr>Estado que guarda la Implementación de la LGCG  Elementos necesarios</vt:lpstr>
      <vt:lpstr>Presentación de PowerPoint</vt:lpstr>
      <vt:lpstr>Estado que guarda la Implementación de la LGCG  Nuevas Funciones</vt:lpstr>
      <vt:lpstr>Estado que guarda la Implementación de la LGCG  Cumplimiento al Titulo V de la LGCG</vt:lpstr>
      <vt:lpstr>Estado que guarda la Implementación de la LGCG  Cuenta Pública Armonizada  Diagnóstico</vt:lpstr>
      <vt:lpstr>Estado que guarda la Implementación de la LGCG  Retos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SHCP</dc:creator>
  <cp:lastModifiedBy>Paola Carvajal Gonzalez</cp:lastModifiedBy>
  <cp:revision>217</cp:revision>
  <dcterms:created xsi:type="dcterms:W3CDTF">2010-04-12T23:12:02Z</dcterms:created>
  <dcterms:modified xsi:type="dcterms:W3CDTF">2016-05-17T23:24:49Z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0x0101007F9829FADFC09C4BB15110270EE0E979</vt:lpwstr>
  </property>
</Properties>
</file>